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44.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22"/>
  </p:notesMasterIdLst>
  <p:sldIdLst>
    <p:sldId id="258" r:id="rId2"/>
    <p:sldId id="301" r:id="rId3"/>
    <p:sldId id="302" r:id="rId4"/>
    <p:sldId id="265" r:id="rId5"/>
    <p:sldId id="268" r:id="rId6"/>
    <p:sldId id="303" r:id="rId7"/>
    <p:sldId id="286" r:id="rId8"/>
    <p:sldId id="304" r:id="rId9"/>
    <p:sldId id="305" r:id="rId10"/>
    <p:sldId id="309" r:id="rId11"/>
    <p:sldId id="306" r:id="rId12"/>
    <p:sldId id="307" r:id="rId13"/>
    <p:sldId id="293" r:id="rId14"/>
    <p:sldId id="269" r:id="rId15"/>
    <p:sldId id="310" r:id="rId16"/>
    <p:sldId id="308" r:id="rId17"/>
    <p:sldId id="311" r:id="rId18"/>
    <p:sldId id="287" r:id="rId19"/>
    <p:sldId id="300" r:id="rId20"/>
    <p:sldId id="26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05">
          <p15:clr>
            <a:srgbClr val="A4A3A4"/>
          </p15:clr>
        </p15:guide>
        <p15:guide id="2" orient="horz" pos="2341">
          <p15:clr>
            <a:srgbClr val="A4A3A4"/>
          </p15:clr>
        </p15:guide>
        <p15:guide id="3" orient="horz" pos="709">
          <p15:clr>
            <a:srgbClr val="A4A3A4"/>
          </p15:clr>
        </p15:guide>
        <p15:guide id="4" orient="horz" pos="3838">
          <p15:clr>
            <a:srgbClr val="A4A3A4"/>
          </p15:clr>
        </p15:guide>
        <p15:guide id="5" pos="2925">
          <p15:clr>
            <a:srgbClr val="A4A3A4"/>
          </p15:clr>
        </p15:guide>
        <p15:guide id="6" pos="2789">
          <p15:clr>
            <a:srgbClr val="A4A3A4"/>
          </p15:clr>
        </p15:guide>
        <p15:guide id="7" pos="1519">
          <p15:clr>
            <a:srgbClr val="A4A3A4"/>
          </p15:clr>
        </p15:guide>
        <p15:guide id="8" pos="1383">
          <p15:clr>
            <a:srgbClr val="A4A3A4"/>
          </p15:clr>
        </p15:guide>
        <p15:guide id="9" pos="113">
          <p15:clr>
            <a:srgbClr val="A4A3A4"/>
          </p15:clr>
        </p15:guide>
        <p15:guide id="10" pos="4195">
          <p15:clr>
            <a:srgbClr val="A4A3A4"/>
          </p15:clr>
        </p15:guide>
        <p15:guide id="11" pos="4332">
          <p15:clr>
            <a:srgbClr val="A4A3A4"/>
          </p15:clr>
        </p15:guide>
        <p15:guide id="12" pos="5602">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46" autoAdjust="0"/>
    <p:restoredTop sz="85341" autoAdjust="0"/>
  </p:normalViewPr>
  <p:slideViewPr>
    <p:cSldViewPr>
      <p:cViewPr varScale="1">
        <p:scale>
          <a:sx n="67" d="100"/>
          <a:sy n="67" d="100"/>
        </p:scale>
        <p:origin x="-1128" y="-90"/>
      </p:cViewPr>
      <p:guideLst>
        <p:guide orient="horz" pos="2205"/>
        <p:guide orient="horz" pos="2341"/>
        <p:guide orient="horz" pos="709"/>
        <p:guide orient="horz" pos="3838"/>
        <p:guide pos="2925"/>
        <p:guide pos="2789"/>
        <p:guide pos="1519"/>
        <p:guide pos="1383"/>
        <p:guide pos="113"/>
        <p:guide pos="4195"/>
        <p:guide pos="4332"/>
        <p:guide pos="5602"/>
      </p:guideLst>
    </p:cSldViewPr>
  </p:slideViewPr>
  <p:outlineViewPr>
    <p:cViewPr>
      <p:scale>
        <a:sx n="33" d="100"/>
        <a:sy n="33" d="100"/>
      </p:scale>
      <p:origin x="0" y="-19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09"/>
          </a:xfrm>
          <a:prstGeom prst="rect">
            <a:avLst/>
          </a:prstGeom>
        </p:spPr>
        <p:txBody>
          <a:bodyPr vert="horz" lIns="91440" tIns="45720" rIns="91440" bIns="45720"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851098" y="0"/>
            <a:ext cx="2944958" cy="496809"/>
          </a:xfrm>
          <a:prstGeom prst="rect">
            <a:avLst/>
          </a:prstGeom>
        </p:spPr>
        <p:txBody>
          <a:bodyPr vert="horz" lIns="91440" tIns="45720" rIns="91440" bIns="45720" rtlCol="0"/>
          <a:lstStyle>
            <a:lvl1pPr algn="r">
              <a:defRPr sz="1200">
                <a:latin typeface="Arial" pitchFamily="34" charset="0"/>
              </a:defRPr>
            </a:lvl1pPr>
          </a:lstStyle>
          <a:p>
            <a:fld id="{401ED0C7-3E32-4A75-9B3F-8FC951D18CE2}" type="datetimeFigureOut">
              <a:rPr lang="en-GB" smtClean="0"/>
              <a:pPr/>
              <a:t>21/10/2015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606" y="4715710"/>
            <a:ext cx="5438464" cy="44665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28242"/>
            <a:ext cx="2944958" cy="496809"/>
          </a:xfrm>
          <a:prstGeom prst="rect">
            <a:avLst/>
          </a:prstGeom>
        </p:spPr>
        <p:txBody>
          <a:bodyPr vert="horz" lIns="91440" tIns="45720" rIns="91440" bIns="45720"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851098" y="9428242"/>
            <a:ext cx="2944958" cy="496809"/>
          </a:xfrm>
          <a:prstGeom prst="rect">
            <a:avLst/>
          </a:prstGeom>
        </p:spPr>
        <p:txBody>
          <a:bodyPr vert="horz" lIns="91440" tIns="45720" rIns="91440" bIns="45720" rtlCol="0" anchor="b"/>
          <a:lstStyle>
            <a:lvl1pPr algn="r">
              <a:defRPr sz="1200">
                <a:latin typeface="Arial" pitchFamily="34" charset="0"/>
              </a:defRPr>
            </a:lvl1pPr>
          </a:lstStyle>
          <a:p>
            <a:fld id="{2BD81518-8AD5-49CC-B774-4D66F72228B3}" type="slidenum">
              <a:rPr lang="en-GB" smtClean="0"/>
              <a:pPr/>
              <a:t>‹#›</a:t>
            </a:fld>
            <a:endParaRPr lang="en-GB" dirty="0"/>
          </a:p>
        </p:txBody>
      </p:sp>
    </p:spTree>
    <p:extLst>
      <p:ext uri="{BB962C8B-B14F-4D97-AF65-F5344CB8AC3E}">
        <p14:creationId xmlns="" xmlns:p14="http://schemas.microsoft.com/office/powerpoint/2010/main" val="27521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fld id="{2BD81518-8AD5-49CC-B774-4D66F72228B3}" type="slidenum">
              <a:rPr lang="en-GB" smtClean="0"/>
              <a:pPr/>
              <a:t>0</a:t>
            </a:fld>
            <a:endParaRPr lang="en-GB" dirty="0"/>
          </a:p>
        </p:txBody>
      </p:sp>
    </p:spTree>
    <p:extLst>
      <p:ext uri="{BB962C8B-B14F-4D97-AF65-F5344CB8AC3E}">
        <p14:creationId xmlns="" xmlns:p14="http://schemas.microsoft.com/office/powerpoint/2010/main" val="267261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2BD81518-8AD5-49CC-B774-4D66F72228B3}" type="slidenum">
              <a:rPr lang="en-GB" smtClean="0"/>
              <a:pPr/>
              <a:t>9</a:t>
            </a:fld>
            <a:endParaRPr lang="en-GB" dirty="0"/>
          </a:p>
        </p:txBody>
      </p:sp>
    </p:spTree>
    <p:extLst>
      <p:ext uri="{BB962C8B-B14F-4D97-AF65-F5344CB8AC3E}">
        <p14:creationId xmlns="" xmlns:p14="http://schemas.microsoft.com/office/powerpoint/2010/main" val="607612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6092D-8539-444E-96A3-1FC7F5F98DD4}" type="slidenum">
              <a:rPr lang="en-US" altLang="sk-SK"/>
              <a:pPr/>
              <a:t>10</a:t>
            </a:fld>
            <a:endParaRPr lang="en-US" altLang="sk-SK"/>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normAutofit/>
          </a:bodyPr>
          <a:lstStyle/>
          <a:p>
            <a:endParaRPr lang="en-US" altLang="sk-SK" dirty="0"/>
          </a:p>
        </p:txBody>
      </p:sp>
    </p:spTree>
    <p:extLst>
      <p:ext uri="{BB962C8B-B14F-4D97-AF65-F5344CB8AC3E}">
        <p14:creationId xmlns="" xmlns:p14="http://schemas.microsoft.com/office/powerpoint/2010/main" val="3034907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a:p>
        </p:txBody>
      </p:sp>
      <p:sp>
        <p:nvSpPr>
          <p:cNvPr id="4" name="Slide Number Placeholder 3"/>
          <p:cNvSpPr>
            <a:spLocks noGrp="1"/>
          </p:cNvSpPr>
          <p:nvPr>
            <p:ph type="sldNum" sz="quarter" idx="10"/>
          </p:nvPr>
        </p:nvSpPr>
        <p:spPr/>
        <p:txBody>
          <a:bodyPr/>
          <a:lstStyle/>
          <a:p>
            <a:fld id="{2BD81518-8AD5-49CC-B774-4D66F72228B3}" type="slidenum">
              <a:rPr lang="en-GB" smtClean="0"/>
              <a:pPr/>
              <a:t>11</a:t>
            </a:fld>
            <a:endParaRPr lang="en-GB" dirty="0"/>
          </a:p>
        </p:txBody>
      </p:sp>
    </p:spTree>
    <p:extLst>
      <p:ext uri="{BB962C8B-B14F-4D97-AF65-F5344CB8AC3E}">
        <p14:creationId xmlns="" xmlns:p14="http://schemas.microsoft.com/office/powerpoint/2010/main" val="3888826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EBD1C9-7B22-4322-BF2E-200CE16759B1}" type="slidenum">
              <a:rPr lang="en-US" altLang="sk-SK"/>
              <a:pPr/>
              <a:t>12</a:t>
            </a:fld>
            <a:endParaRPr lang="en-US" altLang="sk-SK"/>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sk-SK" altLang="sk-SK" dirty="0"/>
          </a:p>
        </p:txBody>
      </p:sp>
    </p:spTree>
    <p:extLst>
      <p:ext uri="{BB962C8B-B14F-4D97-AF65-F5344CB8AC3E}">
        <p14:creationId xmlns="" xmlns:p14="http://schemas.microsoft.com/office/powerpoint/2010/main" val="940538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15040"/>
            <a:r>
              <a:rPr lang="en-GB" sz="1000" b="1" dirty="0" smtClean="0">
                <a:solidFill>
                  <a:schemeClr val="tx1"/>
                </a:solidFill>
                <a:latin typeface="Times New Roman" pitchFamily="18" charset="0"/>
                <a:cs typeface="Times New Roman" pitchFamily="18" charset="0"/>
              </a:rPr>
              <a:t>Pr </a:t>
            </a:r>
            <a:r>
              <a:rPr lang="sk-SK" sz="1000" b="1" dirty="0" smtClean="0">
                <a:solidFill>
                  <a:schemeClr val="tx1"/>
                </a:solidFill>
                <a:latin typeface="Times New Roman" pitchFamily="18" charset="0"/>
                <a:cs typeface="Times New Roman" pitchFamily="18" charset="0"/>
              </a:rPr>
              <a:t>1</a:t>
            </a:r>
            <a:r>
              <a:rPr lang="en-GB"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Effective risk management requires robust internal communication within the bank about risk, both across the organisation and through reporting to the board and senior management.</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2 </a:t>
            </a:r>
            <a:r>
              <a:rPr lang="en-GB" sz="1000" dirty="0" smtClean="0">
                <a:solidFill>
                  <a:schemeClr val="tx1"/>
                </a:solidFill>
                <a:latin typeface="Times New Roman" pitchFamily="18" charset="0"/>
                <a:cs typeface="Times New Roman" pitchFamily="18" charset="0"/>
              </a:rPr>
              <a:t>Board members should be and remain qualified, including through training, for their positions. They should have a clear understanding of their role in corporate governance and be able to exercise sound and objective judgment about the affairs of the bank.</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3 </a:t>
            </a:r>
            <a:r>
              <a:rPr lang="en-GB" sz="1000" dirty="0" smtClean="0">
                <a:solidFill>
                  <a:schemeClr val="tx1"/>
                </a:solidFill>
                <a:latin typeface="Times New Roman" pitchFamily="18" charset="0"/>
                <a:cs typeface="Times New Roman" pitchFamily="18" charset="0"/>
              </a:rPr>
              <a:t>The board should define appropriate governance practices for its own work and have in place the means to ensure that such practices are followed and periodically reviewed for ongoing improvement. </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4 </a:t>
            </a:r>
            <a:r>
              <a:rPr lang="en-GB" sz="1000" dirty="0" smtClean="0">
                <a:solidFill>
                  <a:schemeClr val="tx1"/>
                </a:solidFill>
                <a:latin typeface="Times New Roman" pitchFamily="18" charset="0"/>
                <a:cs typeface="Times New Roman" pitchFamily="18" charset="0"/>
              </a:rPr>
              <a:t>In a group structure, the board of the parent company has the overall responsibility for adequate corporate governance across the group and ensuring that there are governance policies and mechanisms appropriate to the structure, business and risks of the group and its entities.</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5 </a:t>
            </a:r>
            <a:r>
              <a:rPr lang="en-GB" sz="1000" dirty="0" smtClean="0">
                <a:solidFill>
                  <a:schemeClr val="tx1"/>
                </a:solidFill>
                <a:latin typeface="Times New Roman" pitchFamily="18" charset="0"/>
                <a:cs typeface="Times New Roman" pitchFamily="18" charset="0"/>
              </a:rPr>
              <a:t>Under the direction of the board, senior management should ensure that the bank’s activities are consistent with the business strategy, risk tolerance/appetite and policies approved by the board.</a:t>
            </a:r>
          </a:p>
          <a:p>
            <a:pPr defTabSz="915040"/>
            <a:r>
              <a:rPr lang="en-GB" sz="1000" b="1" dirty="0" smtClean="0">
                <a:solidFill>
                  <a:schemeClr val="tx1"/>
                </a:solidFill>
                <a:latin typeface="Times New Roman" pitchFamily="18" charset="0"/>
                <a:cs typeface="Times New Roman" pitchFamily="18" charset="0"/>
              </a:rPr>
              <a:t>Pr 6 </a:t>
            </a:r>
            <a:r>
              <a:rPr lang="en-GB" sz="1000" dirty="0" smtClean="0">
                <a:solidFill>
                  <a:schemeClr val="tx1"/>
                </a:solidFill>
                <a:latin typeface="Times New Roman" pitchFamily="18" charset="0"/>
                <a:cs typeface="Times New Roman" pitchFamily="18" charset="0"/>
              </a:rPr>
              <a:t>Banks should have an effective internal controls system and a risk management function (including a chief risk officer or equivalent) with sufficient authority, stature, independence, resources and access to the board.</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7 </a:t>
            </a:r>
            <a:r>
              <a:rPr lang="en-GB" sz="1000" dirty="0" smtClean="0">
                <a:solidFill>
                  <a:schemeClr val="tx1"/>
                </a:solidFill>
                <a:latin typeface="Times New Roman" pitchFamily="18" charset="0"/>
                <a:cs typeface="Times New Roman" pitchFamily="18" charset="0"/>
              </a:rPr>
              <a:t>Risks should be identified and monitored on an ongoing firm-wide and individual entity basis, and the sophistication of the bank’s risk management and internal control infrastructures should keep pace with any changes to the bank’s risk profile (including its growth), and to the external risk landscape.</a:t>
            </a:r>
            <a:endParaRPr lang="sk-SK" sz="1000" dirty="0" smtClean="0">
              <a:solidFill>
                <a:schemeClr val="tx1"/>
              </a:solidFill>
              <a:latin typeface="Times New Roman" pitchFamily="18" charset="0"/>
              <a:cs typeface="Times New Roman" pitchFamily="18" charset="0"/>
            </a:endParaRPr>
          </a:p>
          <a:p>
            <a:pPr defTabSz="915040"/>
            <a:r>
              <a:rPr lang="en-US" sz="1000" b="1" dirty="0" smtClean="0">
                <a:solidFill>
                  <a:schemeClr val="tx1"/>
                </a:solidFill>
                <a:latin typeface="Times New Roman" pitchFamily="18" charset="0"/>
                <a:cs typeface="Times New Roman" pitchFamily="18" charset="0"/>
              </a:rPr>
              <a:t>Pr </a:t>
            </a:r>
            <a:r>
              <a:rPr lang="sk-SK" sz="1000" b="1" dirty="0" smtClean="0">
                <a:solidFill>
                  <a:schemeClr val="tx1"/>
                </a:solidFill>
                <a:latin typeface="Times New Roman" pitchFamily="18" charset="0"/>
                <a:cs typeface="Times New Roman" pitchFamily="18" charset="0"/>
              </a:rPr>
              <a:t>8</a:t>
            </a:r>
            <a:r>
              <a:rPr lang="en-US"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The board has overall responsibility for the bank, including approving and overseeing the implementation of the bank’s strategic objectives, risk strategy, corporate governance and corporate values. The board is also responsible for providing oversight of senior management.</a:t>
            </a:r>
            <a:endParaRPr lang="sk-SK" sz="1000" dirty="0" smtClean="0">
              <a:solidFill>
                <a:schemeClr val="tx1"/>
              </a:solidFill>
              <a:latin typeface="Times New Roman" pitchFamily="18" charset="0"/>
              <a:cs typeface="Times New Roman" pitchFamily="18" charset="0"/>
            </a:endParaRPr>
          </a:p>
          <a:p>
            <a:pPr defTabSz="915040"/>
            <a:r>
              <a:rPr lang="en-GB" sz="1000" b="1" dirty="0" smtClean="0">
                <a:solidFill>
                  <a:schemeClr val="tx1"/>
                </a:solidFill>
                <a:latin typeface="Times New Roman" pitchFamily="18" charset="0"/>
                <a:cs typeface="Times New Roman" pitchFamily="18" charset="0"/>
              </a:rPr>
              <a:t>Pr </a:t>
            </a:r>
            <a:r>
              <a:rPr lang="sk-SK" sz="1000" b="1" dirty="0" smtClean="0">
                <a:solidFill>
                  <a:schemeClr val="tx1"/>
                </a:solidFill>
                <a:latin typeface="Times New Roman" pitchFamily="18" charset="0"/>
                <a:cs typeface="Times New Roman" pitchFamily="18" charset="0"/>
              </a:rPr>
              <a:t>9</a:t>
            </a:r>
            <a:r>
              <a:rPr lang="en-GB"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The board and senior management should effectively utilise the work conducted by internal audit functions, external auditors and internal control functions.</a:t>
            </a:r>
            <a:endParaRPr lang="sk-SK" sz="1000" dirty="0" smtClean="0">
              <a:solidFill>
                <a:schemeClr val="tx1"/>
              </a:solidFill>
              <a:latin typeface="Times New Roman" pitchFamily="18" charset="0"/>
              <a:cs typeface="Times New Roman" pitchFamily="18" charset="0"/>
            </a:endParaRPr>
          </a:p>
          <a:p>
            <a:pPr defTabSz="915040"/>
            <a:r>
              <a:rPr lang="sk-SK" sz="1000" b="1" dirty="0" err="1" smtClean="0">
                <a:solidFill>
                  <a:schemeClr val="tx1"/>
                </a:solidFill>
                <a:latin typeface="Times New Roman" pitchFamily="18" charset="0"/>
                <a:cs typeface="Times New Roman" pitchFamily="18" charset="0"/>
              </a:rPr>
              <a:t>Pr</a:t>
            </a:r>
            <a:r>
              <a:rPr lang="en-US" sz="1000" b="1" dirty="0" smtClean="0">
                <a:solidFill>
                  <a:schemeClr val="tx1"/>
                </a:solidFill>
                <a:latin typeface="Times New Roman" pitchFamily="18" charset="0"/>
                <a:cs typeface="Times New Roman" pitchFamily="18" charset="0"/>
              </a:rPr>
              <a:t> </a:t>
            </a:r>
            <a:r>
              <a:rPr lang="sk-SK" sz="1000" b="1" dirty="0" smtClean="0">
                <a:solidFill>
                  <a:schemeClr val="tx1"/>
                </a:solidFill>
                <a:latin typeface="Times New Roman" pitchFamily="18" charset="0"/>
                <a:cs typeface="Times New Roman" pitchFamily="18" charset="0"/>
              </a:rPr>
              <a:t>10</a:t>
            </a:r>
            <a:r>
              <a:rPr lang="sk-SK" sz="1000" b="1" baseline="0"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Where a bank operates through special-purpose or related structures or in jurisdictions that impede transparency or do not meet international banking standards, its board and senior management should understand the purpose, structure and unique risks of these operations. They should also seek to mitigate the risks identified (</a:t>
            </a:r>
            <a:r>
              <a:rPr lang="en-GB" sz="1000" dirty="0" err="1" smtClean="0">
                <a:solidFill>
                  <a:schemeClr val="tx1"/>
                </a:solidFill>
                <a:latin typeface="Times New Roman" pitchFamily="18" charset="0"/>
                <a:cs typeface="Times New Roman" pitchFamily="18" charset="0"/>
              </a:rPr>
              <a:t>ie</a:t>
            </a:r>
            <a:r>
              <a:rPr lang="en-GB" sz="1000" dirty="0" smtClean="0">
                <a:solidFill>
                  <a:schemeClr val="tx1"/>
                </a:solidFill>
                <a:latin typeface="Times New Roman" pitchFamily="18" charset="0"/>
                <a:cs typeface="Times New Roman" pitchFamily="18" charset="0"/>
              </a:rPr>
              <a:t> “understand-your-structure”).</a:t>
            </a:r>
            <a:endParaRPr lang="sk-SK" sz="1000" dirty="0" smtClean="0">
              <a:solidFill>
                <a:schemeClr val="tx1"/>
              </a:solidFill>
              <a:latin typeface="Times New Roman" pitchFamily="18" charset="0"/>
              <a:cs typeface="Times New Roman" pitchFamily="18" charset="0"/>
            </a:endParaRPr>
          </a:p>
          <a:p>
            <a:pPr defTabSz="915040"/>
            <a:r>
              <a:rPr lang="en-US" sz="1000" b="1" dirty="0" smtClean="0">
                <a:solidFill>
                  <a:schemeClr val="tx1"/>
                </a:solidFill>
                <a:latin typeface="Times New Roman" pitchFamily="18" charset="0"/>
                <a:cs typeface="Times New Roman" pitchFamily="18" charset="0"/>
              </a:rPr>
              <a:t>Pr 1</a:t>
            </a:r>
            <a:r>
              <a:rPr lang="sk-SK" sz="1000" b="1" dirty="0" smtClean="0">
                <a:solidFill>
                  <a:schemeClr val="tx1"/>
                </a:solidFill>
                <a:latin typeface="Times New Roman" pitchFamily="18" charset="0"/>
                <a:cs typeface="Times New Roman" pitchFamily="18" charset="0"/>
              </a:rPr>
              <a:t>1</a:t>
            </a:r>
            <a:r>
              <a:rPr lang="en-US"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The board should actively oversee the compensation system’s design and operation, and should monitor and review the compensation system to ensure that it operates as intended.</a:t>
            </a:r>
            <a:endParaRPr lang="sk-SK" sz="1000" dirty="0" smtClean="0">
              <a:solidFill>
                <a:schemeClr val="tx1"/>
              </a:solidFill>
              <a:latin typeface="Times New Roman" pitchFamily="18" charset="0"/>
              <a:cs typeface="Times New Roman" pitchFamily="18" charset="0"/>
            </a:endParaRPr>
          </a:p>
          <a:p>
            <a:pPr defTabSz="915040"/>
            <a:r>
              <a:rPr lang="en-US" sz="1000" b="1" dirty="0" smtClean="0">
                <a:solidFill>
                  <a:schemeClr val="tx1"/>
                </a:solidFill>
                <a:latin typeface="Times New Roman" pitchFamily="18" charset="0"/>
                <a:cs typeface="Times New Roman" pitchFamily="18" charset="0"/>
              </a:rPr>
              <a:t>Pr 1</a:t>
            </a:r>
            <a:r>
              <a:rPr lang="sk-SK" sz="1000" b="1" dirty="0" smtClean="0">
                <a:solidFill>
                  <a:schemeClr val="tx1"/>
                </a:solidFill>
                <a:latin typeface="Times New Roman" pitchFamily="18" charset="0"/>
                <a:cs typeface="Times New Roman" pitchFamily="18" charset="0"/>
              </a:rPr>
              <a:t>2</a:t>
            </a:r>
            <a:r>
              <a:rPr lang="en-US"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The board and senior management should know and understand the bank’s operational structure and the risks that it poses (</a:t>
            </a:r>
            <a:r>
              <a:rPr lang="en-GB" sz="1000" dirty="0" err="1" smtClean="0">
                <a:solidFill>
                  <a:schemeClr val="tx1"/>
                </a:solidFill>
                <a:latin typeface="Times New Roman" pitchFamily="18" charset="0"/>
                <a:cs typeface="Times New Roman" pitchFamily="18" charset="0"/>
              </a:rPr>
              <a:t>ie</a:t>
            </a:r>
            <a:r>
              <a:rPr lang="en-GB" sz="1000" dirty="0" smtClean="0">
                <a:solidFill>
                  <a:schemeClr val="tx1"/>
                </a:solidFill>
                <a:latin typeface="Times New Roman" pitchFamily="18" charset="0"/>
                <a:cs typeface="Times New Roman" pitchFamily="18" charset="0"/>
              </a:rPr>
              <a:t> “know-your-structure”).</a:t>
            </a:r>
            <a:endParaRPr lang="sk-SK" sz="1000" dirty="0" smtClean="0">
              <a:solidFill>
                <a:schemeClr val="tx1"/>
              </a:solidFill>
              <a:latin typeface="Times New Roman" pitchFamily="18" charset="0"/>
              <a:cs typeface="Times New Roman" pitchFamily="18" charset="0"/>
            </a:endParaRPr>
          </a:p>
          <a:p>
            <a:pPr defTabSz="915040"/>
            <a:r>
              <a:rPr lang="en-US" sz="1000" b="1" dirty="0" smtClean="0">
                <a:solidFill>
                  <a:schemeClr val="tx1"/>
                </a:solidFill>
                <a:latin typeface="Times New Roman" pitchFamily="18" charset="0"/>
                <a:cs typeface="Times New Roman" pitchFamily="18" charset="0"/>
              </a:rPr>
              <a:t>Pr 1</a:t>
            </a:r>
            <a:r>
              <a:rPr lang="sk-SK" sz="1000" b="1" dirty="0" smtClean="0">
                <a:solidFill>
                  <a:schemeClr val="tx1"/>
                </a:solidFill>
                <a:latin typeface="Times New Roman" pitchFamily="18" charset="0"/>
                <a:cs typeface="Times New Roman" pitchFamily="18" charset="0"/>
              </a:rPr>
              <a:t>3</a:t>
            </a:r>
            <a:r>
              <a:rPr lang="en-US"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The governance of the bank should be adequately transparent to its shareholders, depositors, other relevant stakeholders and market participants.</a:t>
            </a:r>
            <a:endParaRPr lang="sk-SK" sz="1000" dirty="0" smtClean="0">
              <a:solidFill>
                <a:schemeClr val="tx1"/>
              </a:solidFill>
              <a:latin typeface="Times New Roman" pitchFamily="18" charset="0"/>
              <a:cs typeface="Times New Roman" pitchFamily="18" charset="0"/>
            </a:endParaRPr>
          </a:p>
          <a:p>
            <a:pPr defTabSz="915040"/>
            <a:r>
              <a:rPr lang="en-US" sz="1000" b="1" dirty="0" smtClean="0">
                <a:solidFill>
                  <a:schemeClr val="tx1"/>
                </a:solidFill>
                <a:latin typeface="Times New Roman" pitchFamily="18" charset="0"/>
                <a:cs typeface="Times New Roman" pitchFamily="18" charset="0"/>
              </a:rPr>
              <a:t>Pr </a:t>
            </a:r>
            <a:r>
              <a:rPr lang="sk-SK" sz="1000" b="1" dirty="0" smtClean="0">
                <a:solidFill>
                  <a:schemeClr val="tx1"/>
                </a:solidFill>
                <a:latin typeface="Times New Roman" pitchFamily="18" charset="0"/>
                <a:cs typeface="Times New Roman" pitchFamily="18" charset="0"/>
              </a:rPr>
              <a:t>14</a:t>
            </a:r>
            <a:r>
              <a:rPr lang="en-US" sz="1000" b="1" dirty="0" smtClean="0">
                <a:solidFill>
                  <a:schemeClr val="tx1"/>
                </a:solidFill>
                <a:latin typeface="Times New Roman" pitchFamily="18" charset="0"/>
                <a:cs typeface="Times New Roman" pitchFamily="18" charset="0"/>
              </a:rPr>
              <a:t> </a:t>
            </a:r>
            <a:r>
              <a:rPr lang="en-GB" sz="1000" dirty="0" smtClean="0">
                <a:solidFill>
                  <a:schemeClr val="tx1"/>
                </a:solidFill>
                <a:latin typeface="Times New Roman" pitchFamily="18" charset="0"/>
                <a:cs typeface="Times New Roman" pitchFamily="18" charset="0"/>
              </a:rPr>
              <a:t>An employee’s compensation should be effectively aligned with prudent risk taking: compensation should be adjusted for all types of risk; compensation outcomes should be symmetric with risk outcomes; compensation payout schedules should be sensitive to the time horizon of risks; and the mix of cash, equity and other forms of compensation should be consistent with risk alignment.</a:t>
            </a:r>
          </a:p>
          <a:p>
            <a:pPr defTabSz="915040"/>
            <a:endParaRPr lang="en-GB" sz="1000" dirty="0" smtClean="0">
              <a:solidFill>
                <a:schemeClr val="tx1"/>
              </a:solidFill>
              <a:latin typeface="Times New Roman" pitchFamily="18" charset="0"/>
              <a:cs typeface="Times New Roman" pitchFamily="18" charset="0"/>
            </a:endParaRPr>
          </a:p>
          <a:p>
            <a:pPr defTabSz="915040"/>
            <a:endParaRPr lang="sk-SK"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sk-SK"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sk-SK"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en-GB" sz="1000" dirty="0" smtClean="0">
              <a:solidFill>
                <a:schemeClr val="tx1"/>
              </a:solidFill>
              <a:latin typeface="Times New Roman" pitchFamily="18" charset="0"/>
              <a:cs typeface="Times New Roman" pitchFamily="18" charset="0"/>
            </a:endParaRPr>
          </a:p>
          <a:p>
            <a:pPr defTabSz="915040"/>
            <a:endParaRPr lang="sk-SK" sz="1000" dirty="0" smtClean="0">
              <a:solidFill>
                <a:schemeClr val="tx1"/>
              </a:solidFill>
              <a:latin typeface="Times New Roman" pitchFamily="18" charset="0"/>
              <a:cs typeface="Times New Roman" pitchFamily="18" charset="0"/>
            </a:endParaRPr>
          </a:p>
          <a:p>
            <a:pPr defTabSz="915040"/>
            <a:endParaRPr lang="en-GB" sz="800" dirty="0" smtClean="0">
              <a:solidFill>
                <a:schemeClr val="tx1"/>
              </a:solidFill>
              <a:latin typeface="Times New Roman" pitchFamily="18" charset="0"/>
              <a:cs typeface="Times New Roman" pitchFamily="18" charset="0"/>
            </a:endParaRPr>
          </a:p>
          <a:p>
            <a:endParaRPr lang="sk-SK" sz="800"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BA560AA4-5009-4B83-B12D-2F2E6BB09127}" type="slidenum">
              <a:rPr lang="sk-SK" smtClean="0"/>
              <a:pPr/>
              <a:t>13</a:t>
            </a:fld>
            <a:endParaRPr lang="sk-SK"/>
          </a:p>
        </p:txBody>
      </p:sp>
    </p:spTree>
    <p:extLst>
      <p:ext uri="{BB962C8B-B14F-4D97-AF65-F5344CB8AC3E}">
        <p14:creationId xmlns="" xmlns:p14="http://schemas.microsoft.com/office/powerpoint/2010/main" val="1673979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sk-SK" dirty="0"/>
          </a:p>
        </p:txBody>
      </p:sp>
      <p:sp>
        <p:nvSpPr>
          <p:cNvPr id="4" name="Slide Number Placeholder 3"/>
          <p:cNvSpPr>
            <a:spLocks noGrp="1"/>
          </p:cNvSpPr>
          <p:nvPr>
            <p:ph type="sldNum" sz="quarter" idx="10"/>
          </p:nvPr>
        </p:nvSpPr>
        <p:spPr/>
        <p:txBody>
          <a:bodyPr/>
          <a:lstStyle/>
          <a:p>
            <a:fld id="{2BD81518-8AD5-49CC-B774-4D66F72228B3}" type="slidenum">
              <a:rPr lang="en-GB" smtClean="0"/>
              <a:pPr/>
              <a:t>14</a:t>
            </a:fld>
            <a:endParaRPr lang="en-GB" dirty="0"/>
          </a:p>
        </p:txBody>
      </p:sp>
    </p:spTree>
    <p:extLst>
      <p:ext uri="{BB962C8B-B14F-4D97-AF65-F5344CB8AC3E}">
        <p14:creationId xmlns="" xmlns:p14="http://schemas.microsoft.com/office/powerpoint/2010/main" val="1275833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fld id="{2BD81518-8AD5-49CC-B774-4D66F72228B3}" type="slidenum">
              <a:rPr lang="en-GB" smtClean="0"/>
              <a:pPr/>
              <a:t>15</a:t>
            </a:fld>
            <a:endParaRPr lang="en-GB" dirty="0"/>
          </a:p>
        </p:txBody>
      </p:sp>
    </p:spTree>
    <p:extLst>
      <p:ext uri="{BB962C8B-B14F-4D97-AF65-F5344CB8AC3E}">
        <p14:creationId xmlns="" xmlns:p14="http://schemas.microsoft.com/office/powerpoint/2010/main" val="497987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a:p>
        </p:txBody>
      </p:sp>
      <p:sp>
        <p:nvSpPr>
          <p:cNvPr id="4" name="Slide Number Placeholder 3"/>
          <p:cNvSpPr>
            <a:spLocks noGrp="1"/>
          </p:cNvSpPr>
          <p:nvPr>
            <p:ph type="sldNum" sz="quarter" idx="10"/>
          </p:nvPr>
        </p:nvSpPr>
        <p:spPr/>
        <p:txBody>
          <a:bodyPr/>
          <a:lstStyle/>
          <a:p>
            <a:fld id="{2BD81518-8AD5-49CC-B774-4D66F72228B3}" type="slidenum">
              <a:rPr lang="en-GB" smtClean="0"/>
              <a:pPr/>
              <a:t>16</a:t>
            </a:fld>
            <a:endParaRPr lang="en-GB" dirty="0"/>
          </a:p>
        </p:txBody>
      </p:sp>
    </p:spTree>
    <p:extLst>
      <p:ext uri="{BB962C8B-B14F-4D97-AF65-F5344CB8AC3E}">
        <p14:creationId xmlns="" xmlns:p14="http://schemas.microsoft.com/office/powerpoint/2010/main" val="90508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2663" y="744538"/>
            <a:ext cx="4962525" cy="3722687"/>
          </a:xfrm>
        </p:spPr>
      </p:sp>
      <p:sp>
        <p:nvSpPr>
          <p:cNvPr id="3" name="Notes Placeholder 2"/>
          <p:cNvSpPr>
            <a:spLocks noGrp="1"/>
          </p:cNvSpPr>
          <p:nvPr>
            <p:ph type="body" idx="1"/>
          </p:nvPr>
        </p:nvSpPr>
        <p:spPr/>
        <p:txBody>
          <a:bodyPr>
            <a:noAutofit/>
          </a:bodyPr>
          <a:lstStyle/>
          <a:p>
            <a:pPr marL="344728" lvl="1" indent="-343140" algn="just">
              <a:spcBef>
                <a:spcPts val="300"/>
              </a:spcBef>
              <a:buClr>
                <a:srgbClr val="006699"/>
              </a:buClr>
              <a:tabLst>
                <a:tab pos="254178" algn="l"/>
              </a:tabLst>
            </a:pPr>
            <a:r>
              <a:rPr lang="en-US" sz="800" dirty="0" smtClean="0"/>
              <a:t>New G20/OECD</a:t>
            </a:r>
            <a:r>
              <a:rPr lang="en-US" sz="800" baseline="0" dirty="0" smtClean="0"/>
              <a:t> CG principles: “</a:t>
            </a:r>
            <a:r>
              <a:rPr lang="en-US" sz="800" dirty="0" smtClean="0"/>
              <a:t>the increasing complexity of the investment chain, the changing role of stock exchanges and the emergence of new investors, investment strategies and trading practices.”</a:t>
            </a:r>
          </a:p>
          <a:p>
            <a:pPr marL="344728" lvl="1" indent="-343140" algn="just">
              <a:spcBef>
                <a:spcPts val="300"/>
              </a:spcBef>
              <a:buClr>
                <a:srgbClr val="006699"/>
              </a:buClr>
              <a:tabLst>
                <a:tab pos="254178" algn="l"/>
              </a:tabLst>
            </a:pPr>
            <a:r>
              <a:rPr lang="en-US" sz="800" b="1" dirty="0" smtClean="0">
                <a:solidFill>
                  <a:srgbClr val="00338D"/>
                </a:solidFill>
              </a:rPr>
              <a:t>“</a:t>
            </a:r>
            <a:r>
              <a:rPr lang="en-US" sz="800" dirty="0" smtClean="0">
                <a:effectLst/>
              </a:rPr>
              <a:t>recommendations for improvements in priority areas such as remuneration, risk management, board practices and the exercise of shareholder rights.</a:t>
            </a:r>
            <a:r>
              <a:rPr lang="en-US" sz="800" b="1" dirty="0" smtClean="0">
                <a:solidFill>
                  <a:srgbClr val="00338D"/>
                </a:solidFill>
              </a:rPr>
              <a:t>”</a:t>
            </a:r>
          </a:p>
          <a:p>
            <a:pPr marL="344728" lvl="1" indent="-343140" algn="just">
              <a:spcBef>
                <a:spcPts val="300"/>
              </a:spcBef>
              <a:buClr>
                <a:srgbClr val="006699"/>
              </a:buClr>
              <a:tabLst>
                <a:tab pos="254178" algn="l"/>
              </a:tabLst>
            </a:pPr>
            <a:endParaRPr lang="en-US" sz="800" b="1" dirty="0" smtClean="0">
              <a:solidFill>
                <a:srgbClr val="00338D"/>
              </a:solidFill>
            </a:endParaRPr>
          </a:p>
          <a:p>
            <a:pPr marL="344728" lvl="1" indent="-343140" algn="just">
              <a:spcBef>
                <a:spcPts val="300"/>
              </a:spcBef>
              <a:buClr>
                <a:srgbClr val="006699"/>
              </a:buClr>
              <a:tabLst>
                <a:tab pos="254178" algn="l"/>
              </a:tabLst>
            </a:pPr>
            <a:r>
              <a:rPr lang="en-US" sz="800" dirty="0" smtClean="0"/>
              <a:t>The most significant change is the addition of chapter III on the governance of “</a:t>
            </a:r>
            <a:r>
              <a:rPr lang="en-US" sz="800" i="1" dirty="0" smtClean="0"/>
              <a:t>Institutional Investors, Stock Markets, and Other Intermediaries</a:t>
            </a:r>
            <a:r>
              <a:rPr lang="en-US" sz="800" dirty="0" smtClean="0"/>
              <a:t>”. </a:t>
            </a:r>
          </a:p>
          <a:p>
            <a:pPr marL="344728" lvl="1" indent="-343140" algn="just">
              <a:spcBef>
                <a:spcPts val="300"/>
              </a:spcBef>
              <a:buClr>
                <a:srgbClr val="006699"/>
              </a:buClr>
              <a:tabLst>
                <a:tab pos="254178" algn="l"/>
              </a:tabLst>
            </a:pPr>
            <a:endParaRPr lang="en-US" sz="800" dirty="0" smtClean="0"/>
          </a:p>
          <a:p>
            <a:pPr marL="344728" lvl="1" indent="-343140" algn="just">
              <a:spcBef>
                <a:spcPts val="300"/>
              </a:spcBef>
              <a:buClr>
                <a:srgbClr val="006699"/>
              </a:buClr>
              <a:tabLst>
                <a:tab pos="254178" algn="l"/>
              </a:tabLst>
            </a:pPr>
            <a:r>
              <a:rPr lang="en-US" sz="800" dirty="0" smtClean="0"/>
              <a:t>Ad 3) Greater emphasis is also put on the transparency and governance of private exchanges, other trading venues (such as “dark pools”) and new forms of trading practices such as high frequency trading and the use of derivatives (Ch. I &amp; III).</a:t>
            </a:r>
            <a:br>
              <a:rPr lang="en-US" sz="800" dirty="0" smtClean="0"/>
            </a:br>
            <a:endParaRPr lang="en-US" sz="800" dirty="0" smtClean="0"/>
          </a:p>
          <a:p>
            <a:pPr marL="344728" lvl="1" indent="-343140" algn="just">
              <a:spcBef>
                <a:spcPts val="300"/>
              </a:spcBef>
              <a:buClr>
                <a:srgbClr val="006699"/>
              </a:buClr>
              <a:tabLst>
                <a:tab pos="254178" algn="l"/>
              </a:tabLst>
            </a:pPr>
            <a:r>
              <a:rPr lang="en-US" sz="800" dirty="0" smtClean="0"/>
              <a:t>The revised text also has the merit of </a:t>
            </a:r>
            <a:r>
              <a:rPr lang="en-US" sz="800" dirty="0" err="1" smtClean="0"/>
              <a:t>recognising</a:t>
            </a:r>
            <a:r>
              <a:rPr lang="en-US" sz="800" dirty="0" smtClean="0"/>
              <a:t> the role of board level employee representatives by integrating existing text from the 2005 OECD Guidelines for the corporate governance of state-owned enterprises.</a:t>
            </a:r>
            <a:br>
              <a:rPr lang="en-US" sz="800" dirty="0" smtClean="0"/>
            </a:br>
            <a:endParaRPr lang="en-US" sz="800" b="1" dirty="0" smtClean="0">
              <a:solidFill>
                <a:srgbClr val="00338D"/>
              </a:solidFill>
            </a:endParaRPr>
          </a:p>
          <a:p>
            <a:pPr marL="344728" lvl="1" indent="-343140" algn="just">
              <a:spcBef>
                <a:spcPts val="300"/>
              </a:spcBef>
              <a:buClr>
                <a:srgbClr val="006699"/>
              </a:buClr>
              <a:tabLst>
                <a:tab pos="254178" algn="l"/>
              </a:tabLst>
            </a:pPr>
            <a:endParaRPr lang="en-US" sz="800" b="1" dirty="0" smtClean="0">
              <a:solidFill>
                <a:srgbClr val="00338D"/>
              </a:solidFill>
            </a:endParaRPr>
          </a:p>
          <a:p>
            <a:pPr marL="344728" lvl="1" indent="-343140" algn="just">
              <a:spcBef>
                <a:spcPts val="300"/>
              </a:spcBef>
              <a:buClr>
                <a:srgbClr val="006699"/>
              </a:buClr>
              <a:tabLst>
                <a:tab pos="254178" algn="l"/>
              </a:tabLst>
            </a:pPr>
            <a:r>
              <a:rPr lang="en-US" sz="800" b="1" dirty="0" err="1" smtClean="0">
                <a:solidFill>
                  <a:srgbClr val="00338D"/>
                </a:solidFill>
              </a:rPr>
              <a:t>Strat</a:t>
            </a:r>
            <a:r>
              <a:rPr lang="sk-SK" sz="800" b="1" dirty="0" err="1" smtClean="0">
                <a:solidFill>
                  <a:srgbClr val="00338D"/>
                </a:solidFill>
              </a:rPr>
              <a:t>égia</a:t>
            </a:r>
            <a:endParaRPr lang="sk-SK" sz="800" b="1" dirty="0" smtClean="0">
              <a:solidFill>
                <a:srgbClr val="00338D"/>
              </a:solidFill>
            </a:endParaRPr>
          </a:p>
          <a:p>
            <a:pPr marL="279596" lvl="1" indent="-278007" algn="just">
              <a:spcBef>
                <a:spcPts val="300"/>
              </a:spcBef>
              <a:buClr>
                <a:srgbClr val="006699"/>
              </a:buClr>
              <a:buFont typeface="Arial" pitchFamily="34" charset="0"/>
              <a:buChar char="•"/>
              <a:tabLst>
                <a:tab pos="254178" algn="l"/>
              </a:tabLst>
            </a:pPr>
            <a:r>
              <a:rPr lang="sk-SK" sz="800" dirty="0" smtClean="0">
                <a:solidFill>
                  <a:srgbClr val="00338D"/>
                </a:solidFill>
              </a:rPr>
              <a:t>Kríz</a:t>
            </a:r>
            <a:r>
              <a:rPr lang="en-US" sz="800" dirty="0" smtClean="0">
                <a:solidFill>
                  <a:srgbClr val="00338D"/>
                </a:solidFill>
              </a:rPr>
              <a:t>u</a:t>
            </a:r>
            <a:r>
              <a:rPr lang="sk-SK" sz="800" dirty="0" smtClean="0">
                <a:solidFill>
                  <a:srgbClr val="00338D"/>
                </a:solidFill>
              </a:rPr>
              <a:t> vyvolal </a:t>
            </a:r>
            <a:r>
              <a:rPr lang="en-US" sz="800" dirty="0" smtClean="0">
                <a:solidFill>
                  <a:srgbClr val="00338D"/>
                </a:solidFill>
              </a:rPr>
              <a:t>“</a:t>
            </a:r>
            <a:r>
              <a:rPr lang="en-US" sz="800" dirty="0" err="1" smtClean="0">
                <a:solidFill>
                  <a:srgbClr val="00338D"/>
                </a:solidFill>
              </a:rPr>
              <a:t>shor-terminism</a:t>
            </a:r>
            <a:r>
              <a:rPr lang="en-US" sz="800" dirty="0" smtClean="0">
                <a:solidFill>
                  <a:srgbClr val="00338D"/>
                </a:solidFill>
              </a:rPr>
              <a:t>”</a:t>
            </a:r>
            <a:r>
              <a:rPr lang="sk-SK" sz="800" dirty="0" smtClean="0">
                <a:solidFill>
                  <a:srgbClr val="00338D"/>
                </a:solidFill>
              </a:rPr>
              <a:t> – tlak na rýchly výnos, v </a:t>
            </a:r>
            <a:r>
              <a:rPr lang="sk-SK" sz="800" dirty="0" err="1" smtClean="0">
                <a:solidFill>
                  <a:srgbClr val="00338D"/>
                </a:solidFill>
              </a:rPr>
              <a:t>súčanosti</a:t>
            </a:r>
            <a:r>
              <a:rPr lang="sk-SK" sz="800" dirty="0" smtClean="0">
                <a:solidFill>
                  <a:srgbClr val="00338D"/>
                </a:solidFill>
              </a:rPr>
              <a:t> sa </a:t>
            </a:r>
            <a:r>
              <a:rPr lang="sk-SK" sz="800" dirty="0" err="1" smtClean="0">
                <a:solidFill>
                  <a:srgbClr val="00338D"/>
                </a:solidFill>
              </a:rPr>
              <a:t>dôrazňuje</a:t>
            </a:r>
            <a:r>
              <a:rPr lang="sk-SK" sz="800" dirty="0" smtClean="0">
                <a:solidFill>
                  <a:srgbClr val="00338D"/>
                </a:solidFill>
              </a:rPr>
              <a:t> udržateľnosť rozvoja firmy a dlhodobé ciele</a:t>
            </a:r>
          </a:p>
          <a:p>
            <a:pPr marL="279596" lvl="1" indent="-278007" algn="just">
              <a:spcBef>
                <a:spcPts val="300"/>
              </a:spcBef>
              <a:buClr>
                <a:srgbClr val="006699"/>
              </a:buClr>
              <a:buFont typeface="Arial" pitchFamily="34" charset="0"/>
              <a:buChar char="•"/>
              <a:tabLst>
                <a:tab pos="254178" algn="l"/>
              </a:tabLst>
            </a:pPr>
            <a:r>
              <a:rPr lang="sk-SK" sz="800" dirty="0" smtClean="0">
                <a:solidFill>
                  <a:srgbClr val="00338D"/>
                </a:solidFill>
              </a:rPr>
              <a:t>Odklonenie sa od </a:t>
            </a:r>
            <a:r>
              <a:rPr lang="en-US" sz="800" dirty="0" smtClean="0">
                <a:solidFill>
                  <a:srgbClr val="00338D"/>
                </a:solidFill>
              </a:rPr>
              <a:t>“director-centric model” </a:t>
            </a:r>
            <a:r>
              <a:rPr lang="en-US" sz="800" dirty="0" err="1" smtClean="0">
                <a:solidFill>
                  <a:srgbClr val="00338D"/>
                </a:solidFill>
              </a:rPr>
              <a:t>smerom</a:t>
            </a:r>
            <a:r>
              <a:rPr lang="en-US" sz="800" dirty="0" smtClean="0">
                <a:solidFill>
                  <a:srgbClr val="00338D"/>
                </a:solidFill>
              </a:rPr>
              <a:t> k “shareholder-centric model of corporate governance” – v</a:t>
            </a:r>
            <a:r>
              <a:rPr lang="sk-SK" sz="800" dirty="0" err="1" smtClean="0">
                <a:solidFill>
                  <a:srgbClr val="00338D"/>
                </a:solidFill>
              </a:rPr>
              <a:t>šetko</a:t>
            </a:r>
            <a:r>
              <a:rPr lang="sk-SK" sz="800" dirty="0" smtClean="0">
                <a:solidFill>
                  <a:srgbClr val="00338D"/>
                </a:solidFill>
              </a:rPr>
              <a:t>, čo dáva väčšiu moc do rúk akcionárov, je dobré. </a:t>
            </a:r>
          </a:p>
          <a:p>
            <a:pPr marL="344728" lvl="1" indent="-343140" algn="just">
              <a:spcBef>
                <a:spcPts val="300"/>
              </a:spcBef>
              <a:buClr>
                <a:srgbClr val="006699"/>
              </a:buClr>
              <a:tabLst>
                <a:tab pos="254178" algn="l"/>
              </a:tabLst>
            </a:pPr>
            <a:r>
              <a:rPr lang="sk-SK" sz="800" b="1" dirty="0" smtClean="0">
                <a:solidFill>
                  <a:srgbClr val="00338D"/>
                </a:solidFill>
              </a:rPr>
              <a:t>Zloženie správnych orgánov</a:t>
            </a:r>
          </a:p>
          <a:p>
            <a:pPr marL="344728" lvl="1" indent="-343140" algn="just">
              <a:spcBef>
                <a:spcPts val="300"/>
              </a:spcBef>
              <a:buClr>
                <a:srgbClr val="006699"/>
              </a:buClr>
              <a:buFont typeface="Arial" pitchFamily="34" charset="0"/>
              <a:buChar char="•"/>
              <a:tabLst>
                <a:tab pos="254178" algn="l"/>
              </a:tabLst>
            </a:pPr>
            <a:r>
              <a:rPr lang="sk-SK" sz="800" dirty="0" smtClean="0">
                <a:solidFill>
                  <a:srgbClr val="00338D"/>
                </a:solidFill>
              </a:rPr>
              <a:t>Zvýšený dôraz na </a:t>
            </a:r>
            <a:r>
              <a:rPr lang="en-US" sz="800" dirty="0" smtClean="0">
                <a:solidFill>
                  <a:srgbClr val="00338D"/>
                </a:solidFill>
              </a:rPr>
              <a:t>“</a:t>
            </a:r>
            <a:r>
              <a:rPr lang="en-US" sz="800" dirty="0" err="1" smtClean="0">
                <a:solidFill>
                  <a:srgbClr val="00338D"/>
                </a:solidFill>
              </a:rPr>
              <a:t>kvalitu</a:t>
            </a:r>
            <a:r>
              <a:rPr lang="en-US" sz="800" dirty="0" smtClean="0">
                <a:solidFill>
                  <a:srgbClr val="00338D"/>
                </a:solidFill>
              </a:rPr>
              <a:t>” </a:t>
            </a:r>
            <a:r>
              <a:rPr lang="sk-SK" sz="800" dirty="0" smtClean="0">
                <a:solidFill>
                  <a:srgbClr val="00338D"/>
                </a:solidFill>
              </a:rPr>
              <a:t>členov správnych orgánov </a:t>
            </a:r>
            <a:r>
              <a:rPr lang="en-US" sz="800" dirty="0" smtClean="0">
                <a:solidFill>
                  <a:srgbClr val="00338D"/>
                </a:solidFill>
              </a:rPr>
              <a:t>– </a:t>
            </a:r>
            <a:r>
              <a:rPr lang="sk-SK" sz="800" dirty="0" smtClean="0">
                <a:solidFill>
                  <a:srgbClr val="00338D"/>
                </a:solidFill>
              </a:rPr>
              <a:t>úvahy o správnom zložení čo do kvalifikácie, veku, skúseností</a:t>
            </a:r>
          </a:p>
          <a:p>
            <a:pPr marL="344728" lvl="1" indent="-343140" algn="just">
              <a:spcBef>
                <a:spcPts val="300"/>
              </a:spcBef>
              <a:buClr>
                <a:srgbClr val="006699"/>
              </a:buClr>
              <a:buFont typeface="Arial" pitchFamily="34" charset="0"/>
              <a:buChar char="•"/>
              <a:tabLst>
                <a:tab pos="254178" algn="l"/>
              </a:tabLst>
            </a:pPr>
            <a:r>
              <a:rPr lang="sk-SK" sz="800" dirty="0" smtClean="0">
                <a:solidFill>
                  <a:srgbClr val="00338D"/>
                </a:solidFill>
              </a:rPr>
              <a:t>Úvahy o diverzifikácii členov </a:t>
            </a:r>
            <a:r>
              <a:rPr lang="sk-SK" sz="800" dirty="0" err="1" smtClean="0">
                <a:solidFill>
                  <a:srgbClr val="00338D"/>
                </a:solidFill>
              </a:rPr>
              <a:t>správn</a:t>
            </a:r>
            <a:r>
              <a:rPr lang="en-US" sz="800" dirty="0" err="1" smtClean="0">
                <a:solidFill>
                  <a:srgbClr val="00338D"/>
                </a:solidFill>
              </a:rPr>
              <a:t>ych</a:t>
            </a:r>
            <a:r>
              <a:rPr lang="en-US" sz="800" dirty="0" smtClean="0">
                <a:solidFill>
                  <a:srgbClr val="00338D"/>
                </a:solidFill>
              </a:rPr>
              <a:t> org</a:t>
            </a:r>
            <a:r>
              <a:rPr lang="sk-SK" sz="800" dirty="0" err="1" smtClean="0">
                <a:solidFill>
                  <a:srgbClr val="00338D"/>
                </a:solidFill>
              </a:rPr>
              <a:t>ánov</a:t>
            </a:r>
            <a:r>
              <a:rPr lang="sk-SK" sz="800" dirty="0" smtClean="0">
                <a:solidFill>
                  <a:srgbClr val="00338D"/>
                </a:solidFill>
              </a:rPr>
              <a:t> - aké má byť </a:t>
            </a:r>
            <a:r>
              <a:rPr lang="en-US" sz="800" dirty="0" err="1" smtClean="0">
                <a:solidFill>
                  <a:srgbClr val="00338D"/>
                </a:solidFill>
              </a:rPr>
              <a:t>zast</a:t>
            </a:r>
            <a:r>
              <a:rPr lang="sk-SK" sz="800" dirty="0" smtClean="0">
                <a:solidFill>
                  <a:srgbClr val="00338D"/>
                </a:solidFill>
              </a:rPr>
              <a:t>úpenie žien a minoritných skupín</a:t>
            </a:r>
          </a:p>
          <a:p>
            <a:pPr marL="344728" lvl="1" indent="-343140" algn="just">
              <a:spcBef>
                <a:spcPts val="300"/>
              </a:spcBef>
              <a:buClr>
                <a:srgbClr val="006699"/>
              </a:buClr>
              <a:buFont typeface="Arial" pitchFamily="34" charset="0"/>
              <a:buChar char="•"/>
              <a:tabLst>
                <a:tab pos="254178" algn="l"/>
              </a:tabLst>
            </a:pPr>
            <a:r>
              <a:rPr lang="sk-SK" sz="800" dirty="0" smtClean="0">
                <a:solidFill>
                  <a:srgbClr val="00338D"/>
                </a:solidFill>
              </a:rPr>
              <a:t>Prebiehajúce úvahy, ktorý model je správny, príklon k európskemu modelu. </a:t>
            </a:r>
          </a:p>
          <a:p>
            <a:pPr marL="344728" lvl="1" indent="-343140" algn="just">
              <a:spcBef>
                <a:spcPts val="300"/>
              </a:spcBef>
              <a:buClr>
                <a:srgbClr val="006699"/>
              </a:buClr>
              <a:buFont typeface="Arial" pitchFamily="34" charset="0"/>
              <a:buChar char="•"/>
              <a:tabLst>
                <a:tab pos="254178" algn="l"/>
              </a:tabLst>
            </a:pPr>
            <a:r>
              <a:rPr lang="sk-SK" sz="800" dirty="0" smtClean="0">
                <a:solidFill>
                  <a:srgbClr val="00338D"/>
                </a:solidFill>
              </a:rPr>
              <a:t>Zriadenie výboru pre riadenie rizika</a:t>
            </a:r>
          </a:p>
          <a:p>
            <a:pPr marL="317996" lvl="1" indent="-316531" algn="just">
              <a:spcBef>
                <a:spcPts val="277"/>
              </a:spcBef>
              <a:buClr>
                <a:srgbClr val="006699"/>
              </a:buClr>
              <a:tabLst>
                <a:tab pos="234467" algn="l"/>
              </a:tabLst>
            </a:pPr>
            <a:r>
              <a:rPr lang="sk-SK" sz="800" b="1" dirty="0" smtClean="0">
                <a:solidFill>
                  <a:srgbClr val="00338D"/>
                </a:solidFill>
              </a:rPr>
              <a:t>Transparentnosť a</a:t>
            </a:r>
            <a:r>
              <a:rPr lang="sk-SK" sz="800" b="1" baseline="0" dirty="0" smtClean="0">
                <a:solidFill>
                  <a:srgbClr val="00338D"/>
                </a:solidFill>
              </a:rPr>
              <a:t> etika</a:t>
            </a:r>
            <a:endParaRPr lang="sk-SK" sz="800" b="1" dirty="0" smtClean="0">
              <a:solidFill>
                <a:srgbClr val="00338D"/>
              </a:solidFill>
            </a:endParaRPr>
          </a:p>
          <a:p>
            <a:pPr marL="162835" lvl="2">
              <a:tabLst>
                <a:tab pos="234467" algn="l"/>
              </a:tabLst>
              <a:defRPr/>
            </a:pPr>
            <a:r>
              <a:rPr lang="sk-SK" sz="800" kern="1200" dirty="0" smtClean="0">
                <a:solidFill>
                  <a:srgbClr val="00338D"/>
                </a:solidFill>
              </a:rPr>
              <a:t>Zverejňovanie informácii o príspevkoch na politickú kampaň</a:t>
            </a:r>
          </a:p>
          <a:p>
            <a:pPr marL="162835" lvl="2">
              <a:tabLst>
                <a:tab pos="234467" algn="l"/>
              </a:tabLst>
              <a:defRPr/>
            </a:pPr>
            <a:r>
              <a:rPr lang="sk-SK" sz="800" kern="1200" dirty="0" smtClean="0">
                <a:solidFill>
                  <a:srgbClr val="00338D"/>
                </a:solidFill>
              </a:rPr>
              <a:t>Zdôrazňovanie úlohy predstavenstva pri definovaní kultúry a etiky v organizácii  </a:t>
            </a:r>
          </a:p>
          <a:p>
            <a:pPr marL="162835" lvl="2">
              <a:tabLst>
                <a:tab pos="234467" algn="l"/>
              </a:tabLst>
              <a:defRPr/>
            </a:pPr>
            <a:r>
              <a:rPr lang="sk-SK" sz="800" kern="1200" dirty="0" smtClean="0">
                <a:solidFill>
                  <a:srgbClr val="00338D"/>
                </a:solidFill>
              </a:rPr>
              <a:t>Zverejňovanie informácií o osobách s osobitným vzťahom</a:t>
            </a:r>
          </a:p>
          <a:p>
            <a:pPr marL="162835" lvl="2" indent="-164127">
              <a:spcBef>
                <a:spcPts val="554"/>
              </a:spcBef>
              <a:buClr>
                <a:srgbClr val="97989A"/>
              </a:buClr>
              <a:buFont typeface="Arial" pitchFamily="34" charset="0"/>
              <a:buChar char="■"/>
              <a:tabLst>
                <a:tab pos="234467" algn="l"/>
              </a:tabLst>
              <a:defRPr/>
            </a:pPr>
            <a:r>
              <a:rPr lang="sk-SK" sz="800" dirty="0" smtClean="0">
                <a:solidFill>
                  <a:srgbClr val="00338D"/>
                </a:solidFill>
                <a:cs typeface="Arial" pitchFamily="34" charset="0"/>
              </a:rPr>
              <a:t>Nulová tolerancia k podvodom </a:t>
            </a:r>
            <a:r>
              <a:rPr lang="en-US" sz="800" dirty="0" smtClean="0">
                <a:solidFill>
                  <a:srgbClr val="00338D"/>
                </a:solidFill>
                <a:cs typeface="Arial" pitchFamily="34" charset="0"/>
              </a:rPr>
              <a:t>/ </a:t>
            </a:r>
            <a:r>
              <a:rPr lang="sk-SK" sz="800" dirty="0" smtClean="0">
                <a:solidFill>
                  <a:srgbClr val="00338D"/>
                </a:solidFill>
                <a:cs typeface="Arial" pitchFamily="34" charset="0"/>
              </a:rPr>
              <a:t>korupcii</a:t>
            </a:r>
            <a:r>
              <a:rPr lang="en-US" sz="800" dirty="0" smtClean="0">
                <a:solidFill>
                  <a:srgbClr val="00338D"/>
                </a:solidFill>
                <a:cs typeface="Arial" pitchFamily="34" charset="0"/>
              </a:rPr>
              <a:t> + whistleblowing (UK</a:t>
            </a:r>
            <a:r>
              <a:rPr lang="en-US" sz="800" baseline="0" dirty="0" smtClean="0">
                <a:solidFill>
                  <a:srgbClr val="00338D"/>
                </a:solidFill>
                <a:cs typeface="Arial" pitchFamily="34" charset="0"/>
              </a:rPr>
              <a:t> ABC -</a:t>
            </a:r>
            <a:r>
              <a:rPr lang="sk-SK" sz="800" dirty="0" smtClean="0">
                <a:solidFill>
                  <a:srgbClr val="00338D"/>
                </a:solidFill>
                <a:cs typeface="Arial" pitchFamily="34" charset="0"/>
              </a:rPr>
              <a:t>Nižšia penalizácia v prípade efektívneho </a:t>
            </a:r>
            <a:r>
              <a:rPr lang="sk-SK" sz="800" dirty="0" err="1" smtClean="0">
                <a:solidFill>
                  <a:srgbClr val="00338D"/>
                </a:solidFill>
                <a:cs typeface="Arial" pitchFamily="34" charset="0"/>
              </a:rPr>
              <a:t>compliance</a:t>
            </a:r>
            <a:r>
              <a:rPr lang="sk-SK" sz="800" dirty="0" smtClean="0">
                <a:solidFill>
                  <a:srgbClr val="00338D"/>
                </a:solidFill>
                <a:cs typeface="Arial" pitchFamily="34" charset="0"/>
              </a:rPr>
              <a:t> programu.</a:t>
            </a:r>
            <a:r>
              <a:rPr lang="en-US" sz="800" dirty="0" smtClean="0">
                <a:solidFill>
                  <a:srgbClr val="00338D"/>
                </a:solidFill>
                <a:cs typeface="Arial" pitchFamily="34" charset="0"/>
              </a:rPr>
              <a:t>)</a:t>
            </a:r>
            <a:endParaRPr lang="sk-SK" sz="800" dirty="0" smtClean="0">
              <a:solidFill>
                <a:srgbClr val="00338D"/>
              </a:solidFill>
              <a:cs typeface="Arial" pitchFamily="34" charset="0"/>
            </a:endParaRPr>
          </a:p>
          <a:p>
            <a:pPr marL="257914" lvl="1" indent="-256449" algn="just">
              <a:spcBef>
                <a:spcPts val="277"/>
              </a:spcBef>
              <a:buClr>
                <a:srgbClr val="006699"/>
              </a:buClr>
              <a:tabLst>
                <a:tab pos="234467" algn="l"/>
              </a:tabLst>
            </a:pPr>
            <a:r>
              <a:rPr lang="en-US" sz="800" b="1" dirty="0" err="1" smtClean="0">
                <a:solidFill>
                  <a:srgbClr val="00338D"/>
                </a:solidFill>
              </a:rPr>
              <a:t>Odme</a:t>
            </a:r>
            <a:r>
              <a:rPr lang="sk-SK" sz="800" b="1" dirty="0" err="1" smtClean="0">
                <a:solidFill>
                  <a:srgbClr val="00338D"/>
                </a:solidFill>
              </a:rPr>
              <a:t>ňovanie</a:t>
            </a:r>
            <a:endParaRPr lang="sk-SK" sz="800" b="1" dirty="0" smtClean="0">
              <a:solidFill>
                <a:srgbClr val="00338D"/>
              </a:solidFill>
            </a:endParaRPr>
          </a:p>
          <a:p>
            <a:pPr marL="162835" lvl="2">
              <a:tabLst>
                <a:tab pos="234467" algn="l"/>
              </a:tabLst>
              <a:defRPr/>
            </a:pPr>
            <a:r>
              <a:rPr lang="sk-SK" sz="800" kern="1200" dirty="0" smtClean="0">
                <a:solidFill>
                  <a:srgbClr val="00338D"/>
                </a:solidFill>
              </a:rPr>
              <a:t>Zverejňovanie informácií o naviazaní odmien na finančné výsledky </a:t>
            </a:r>
            <a:r>
              <a:rPr lang="en-US" sz="800" kern="1200" dirty="0" smtClean="0">
                <a:solidFill>
                  <a:srgbClr val="00338D"/>
                </a:solidFill>
              </a:rPr>
              <a:t>(pay for performance)</a:t>
            </a:r>
            <a:r>
              <a:rPr lang="sk-SK" sz="800" kern="1200" dirty="0" smtClean="0">
                <a:solidFill>
                  <a:srgbClr val="00338D"/>
                </a:solidFill>
              </a:rPr>
              <a:t>. </a:t>
            </a:r>
          </a:p>
          <a:p>
            <a:pPr marL="162835" lvl="2">
              <a:tabLst>
                <a:tab pos="234467" algn="l"/>
              </a:tabLst>
              <a:defRPr/>
            </a:pPr>
            <a:r>
              <a:rPr lang="sk-SK" sz="800" kern="1200" dirty="0" smtClean="0">
                <a:solidFill>
                  <a:srgbClr val="00338D"/>
                </a:solidFill>
              </a:rPr>
              <a:t>Akcionári schvaľujú ohodnotenie členov vedenia </a:t>
            </a:r>
            <a:r>
              <a:rPr lang="en-GB" sz="800" kern="1200" dirty="0" smtClean="0">
                <a:solidFill>
                  <a:srgbClr val="00338D"/>
                </a:solidFill>
              </a:rPr>
              <a:t>(say-on-pay).</a:t>
            </a:r>
          </a:p>
          <a:p>
            <a:pPr marL="162835" lvl="2">
              <a:tabLst>
                <a:tab pos="234467" algn="l"/>
              </a:tabLst>
              <a:defRPr/>
            </a:pPr>
            <a:r>
              <a:rPr lang="sk-SK" sz="800" kern="1200" dirty="0" smtClean="0">
                <a:solidFill>
                  <a:srgbClr val="00338D"/>
                </a:solidFill>
              </a:rPr>
              <a:t>Nezávislosť výboru pre odmeňovanie </a:t>
            </a:r>
          </a:p>
          <a:p>
            <a:pPr marL="162835" lvl="2">
              <a:tabLst>
                <a:tab pos="234467" algn="l"/>
              </a:tabLst>
              <a:defRPr/>
            </a:pPr>
            <a:r>
              <a:rPr lang="sk-SK" sz="800" kern="1200" dirty="0" smtClean="0">
                <a:solidFill>
                  <a:srgbClr val="00338D"/>
                </a:solidFill>
              </a:rPr>
              <a:t>Kontrola zlatých padákov a rozhodovanie na úrovni výboru pre odmeňovanie a akcionárov</a:t>
            </a:r>
            <a:endParaRPr lang="en-GB" sz="800" kern="1200" dirty="0" smtClean="0">
              <a:solidFill>
                <a:srgbClr val="00338D"/>
              </a:solidFill>
            </a:endParaRPr>
          </a:p>
          <a:p>
            <a:pPr marL="162835" lvl="2">
              <a:tabLst>
                <a:tab pos="234467" algn="l"/>
              </a:tabLst>
              <a:defRPr/>
            </a:pPr>
            <a:r>
              <a:rPr lang="sk-SK" sz="800" kern="1200" dirty="0" smtClean="0">
                <a:solidFill>
                  <a:srgbClr val="00338D"/>
                </a:solidFill>
              </a:rPr>
              <a:t>Obmedzenie nadmerne motivačného odmeňovania</a:t>
            </a:r>
          </a:p>
          <a:p>
            <a:pPr marL="279596" lvl="1" indent="-278007" algn="just">
              <a:spcBef>
                <a:spcPts val="300"/>
              </a:spcBef>
              <a:buClr>
                <a:srgbClr val="FFFFFF"/>
              </a:buClr>
              <a:tabLst>
                <a:tab pos="254178" algn="l"/>
              </a:tabLst>
            </a:pPr>
            <a:r>
              <a:rPr lang="en-GB" sz="800" b="1" dirty="0" smtClean="0">
                <a:solidFill>
                  <a:srgbClr val="00338D"/>
                </a:solidFill>
                <a:effectLst>
                  <a:outerShdw blurRad="38100" dist="38100" dir="2700000" algn="tl">
                    <a:srgbClr val="000000"/>
                  </a:outerShdw>
                </a:effectLst>
              </a:rPr>
              <a:t>Disclosure and transparency</a:t>
            </a:r>
          </a:p>
          <a:p>
            <a:pPr marL="360935" lvl="0" indent="-189045" algn="just">
              <a:spcBef>
                <a:spcPts val="300"/>
              </a:spcBef>
              <a:buFont typeface="Arial" pitchFamily="34" charset="0"/>
              <a:buChar char="•"/>
              <a:tabLst>
                <a:tab pos="762533" algn="l"/>
                <a:tab pos="1143800" algn="l"/>
                <a:tab pos="1525067" algn="l"/>
                <a:tab pos="1906334" algn="l"/>
                <a:tab pos="2287600" algn="l"/>
                <a:tab pos="2668867" algn="l"/>
                <a:tab pos="3050134" algn="l"/>
                <a:tab pos="3431400" algn="l"/>
                <a:tab pos="3812667" algn="l"/>
                <a:tab pos="4193934" algn="l"/>
              </a:tabLst>
            </a:pPr>
            <a:r>
              <a:rPr lang="en-GB" sz="800" dirty="0" smtClean="0">
                <a:solidFill>
                  <a:srgbClr val="00338D"/>
                </a:solidFill>
              </a:rPr>
              <a:t>Disclosure of information, transparency of publicly traded companies as well as requirements on audit are being very carefully monitored. </a:t>
            </a:r>
          </a:p>
          <a:p>
            <a:pPr marL="360935" lvl="0" indent="-189045" algn="just">
              <a:spcBef>
                <a:spcPts val="300"/>
              </a:spcBef>
              <a:buFont typeface="Arial" pitchFamily="34" charset="0"/>
              <a:buChar char="•"/>
              <a:tabLst>
                <a:tab pos="762533" algn="l"/>
                <a:tab pos="1143800" algn="l"/>
                <a:tab pos="1525067" algn="l"/>
                <a:tab pos="1906334" algn="l"/>
                <a:tab pos="2287600" algn="l"/>
                <a:tab pos="2668867" algn="l"/>
                <a:tab pos="3050134" algn="l"/>
                <a:tab pos="3431400" algn="l"/>
                <a:tab pos="3812667" algn="l"/>
                <a:tab pos="4193934" algn="l"/>
              </a:tabLst>
            </a:pPr>
            <a:r>
              <a:rPr lang="en-GB" sz="800" dirty="0" smtClean="0">
                <a:solidFill>
                  <a:srgbClr val="00338D"/>
                </a:solidFill>
              </a:rPr>
              <a:t>The current issues related to the disclosure and transparency are: </a:t>
            </a:r>
          </a:p>
          <a:p>
            <a:pPr marL="931246" lvl="2" indent="-189045" algn="just">
              <a:spcBef>
                <a:spcPts val="300"/>
              </a:spcBef>
              <a:buClr>
                <a:schemeClr val="tx1"/>
              </a:buClr>
              <a:buSzPct val="80000"/>
              <a:buFont typeface="Arial" pitchFamily="34" charset="0"/>
              <a:buChar char="−"/>
              <a:tabLst>
                <a:tab pos="762533" algn="l"/>
                <a:tab pos="1143800" algn="l"/>
                <a:tab pos="1525067" algn="l"/>
                <a:tab pos="1906334" algn="l"/>
                <a:tab pos="2287600" algn="l"/>
                <a:tab pos="2668867" algn="l"/>
                <a:tab pos="3050134" algn="l"/>
                <a:tab pos="3431400" algn="l"/>
                <a:tab pos="3812667" algn="l"/>
                <a:tab pos="4193934" algn="l"/>
              </a:tabLst>
            </a:pPr>
            <a:r>
              <a:rPr lang="en-GB" sz="800" dirty="0" smtClean="0">
                <a:solidFill>
                  <a:srgbClr val="00338D"/>
                </a:solidFill>
              </a:rPr>
              <a:t>Liquidity, cash flow quality and specific risks and impact of the financial crisis.</a:t>
            </a:r>
          </a:p>
          <a:p>
            <a:pPr marL="931246" lvl="2" indent="-189045" algn="just">
              <a:spcBef>
                <a:spcPts val="300"/>
              </a:spcBef>
              <a:buClr>
                <a:schemeClr val="tx1"/>
              </a:buClr>
              <a:buSzPct val="80000"/>
              <a:buFont typeface="Arial" pitchFamily="34" charset="0"/>
              <a:buChar char="−"/>
              <a:tabLst>
                <a:tab pos="762533" algn="l"/>
                <a:tab pos="1143800" algn="l"/>
                <a:tab pos="1525067" algn="l"/>
                <a:tab pos="1906334" algn="l"/>
                <a:tab pos="2287600" algn="l"/>
                <a:tab pos="2668867" algn="l"/>
                <a:tab pos="3050134" algn="l"/>
                <a:tab pos="3431400" algn="l"/>
                <a:tab pos="3812667" algn="l"/>
                <a:tab pos="4193934" algn="l"/>
              </a:tabLst>
            </a:pPr>
            <a:r>
              <a:rPr lang="en-GB" sz="800" dirty="0" smtClean="0">
                <a:solidFill>
                  <a:srgbClr val="00338D"/>
                </a:solidFill>
              </a:rPr>
              <a:t>Internal controls due to of increased risk of committing internal fraud during the crisis.</a:t>
            </a:r>
          </a:p>
          <a:p>
            <a:pPr marL="931246" lvl="2" indent="-189045" algn="just">
              <a:spcBef>
                <a:spcPts val="300"/>
              </a:spcBef>
              <a:buClr>
                <a:schemeClr val="tx1"/>
              </a:buClr>
              <a:buSzPct val="80000"/>
              <a:buFont typeface="Arial" pitchFamily="34" charset="0"/>
              <a:buChar char="−"/>
              <a:tabLst>
                <a:tab pos="762533" algn="l"/>
                <a:tab pos="1143800" algn="l"/>
                <a:tab pos="1525067" algn="l"/>
                <a:tab pos="1906334" algn="l"/>
                <a:tab pos="2287600" algn="l"/>
                <a:tab pos="2668867" algn="l"/>
                <a:tab pos="3050134" algn="l"/>
                <a:tab pos="3431400" algn="l"/>
                <a:tab pos="3812667" algn="l"/>
                <a:tab pos="4193934" algn="l"/>
              </a:tabLst>
            </a:pPr>
            <a:r>
              <a:rPr lang="en-GB" sz="800" dirty="0" smtClean="0">
                <a:solidFill>
                  <a:srgbClr val="00338D"/>
                </a:solidFill>
              </a:rPr>
              <a:t>Sustainability</a:t>
            </a:r>
          </a:p>
          <a:p>
            <a:r>
              <a:rPr lang="en-US" sz="800" dirty="0" smtClean="0"/>
              <a:t>Technologies</a:t>
            </a:r>
          </a:p>
          <a:p>
            <a:r>
              <a:rPr lang="en-US" sz="800" dirty="0" smtClean="0"/>
              <a:t>- Voting technologies, ongoing monitoring dashboards for board members, dedicated websites</a:t>
            </a:r>
            <a:r>
              <a:rPr lang="en-US" sz="800" baseline="0" dirty="0" smtClean="0"/>
              <a:t> for shareholders and investors</a:t>
            </a:r>
            <a:endParaRPr lang="sk-SK" sz="800" dirty="0" smtClean="0"/>
          </a:p>
          <a:p>
            <a:pPr marL="162835" lvl="2">
              <a:tabLst>
                <a:tab pos="234467" algn="l"/>
              </a:tabLst>
              <a:defRPr/>
            </a:pPr>
            <a:endParaRPr lang="sk-SK" sz="800" kern="1200" dirty="0" smtClean="0">
              <a:solidFill>
                <a:srgbClr val="00338D"/>
              </a:solidFill>
            </a:endParaRPr>
          </a:p>
          <a:p>
            <a:pPr marL="344728" lvl="1" indent="-343140" algn="just">
              <a:spcBef>
                <a:spcPts val="300"/>
              </a:spcBef>
              <a:buClr>
                <a:srgbClr val="006699"/>
              </a:buClr>
              <a:buFont typeface="Arial" pitchFamily="34" charset="0"/>
              <a:buChar char="•"/>
              <a:tabLst>
                <a:tab pos="254178" algn="l"/>
              </a:tabLst>
            </a:pPr>
            <a:endParaRPr lang="sk-SK" sz="800" dirty="0" smtClean="0">
              <a:solidFill>
                <a:srgbClr val="00338D"/>
              </a:solidFill>
            </a:endParaRPr>
          </a:p>
          <a:p>
            <a:endParaRPr lang="sk-SK" sz="800" dirty="0"/>
          </a:p>
        </p:txBody>
      </p:sp>
      <p:sp>
        <p:nvSpPr>
          <p:cNvPr id="4" name="Slide Number Placeholder 3"/>
          <p:cNvSpPr>
            <a:spLocks noGrp="1"/>
          </p:cNvSpPr>
          <p:nvPr>
            <p:ph type="sldNum" sz="quarter" idx="10"/>
          </p:nvPr>
        </p:nvSpPr>
        <p:spPr/>
        <p:txBody>
          <a:bodyPr/>
          <a:lstStyle/>
          <a:p>
            <a:fld id="{9D1DC688-0844-43DE-A961-110905ECB08D}" type="slidenum">
              <a:rPr lang="sk-SK" smtClean="0">
                <a:solidFill>
                  <a:prstClr val="black"/>
                </a:solidFill>
              </a:rPr>
              <a:pPr/>
              <a:t>17</a:t>
            </a:fld>
            <a:endParaRPr lang="sk-SK">
              <a:solidFill>
                <a:prstClr val="black"/>
              </a:solidFill>
            </a:endParaRPr>
          </a:p>
        </p:txBody>
      </p:sp>
    </p:spTree>
    <p:extLst>
      <p:ext uri="{BB962C8B-B14F-4D97-AF65-F5344CB8AC3E}">
        <p14:creationId xmlns="" xmlns:p14="http://schemas.microsoft.com/office/powerpoint/2010/main" val="2568273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0B01C-2638-4CDB-9FBD-1969A719B100}" type="slidenum">
              <a:rPr lang="en-US" altLang="sk-SK"/>
              <a:pPr/>
              <a:t>18</a:t>
            </a:fld>
            <a:endParaRPr lang="en-US" altLang="sk-SK"/>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sz="1200" b="1" kern="1200" dirty="0" smtClean="0">
                <a:solidFill>
                  <a:schemeClr val="tx1"/>
                </a:solidFill>
                <a:effectLst/>
                <a:latin typeface="Arial" pitchFamily="34" charset="0"/>
                <a:ea typeface="+mn-ea"/>
                <a:cs typeface="+mn-cs"/>
              </a:rPr>
              <a:t> </a:t>
            </a:r>
            <a:endParaRPr lang="sk-SK" sz="1200" kern="1200" dirty="0" smtClean="0">
              <a:solidFill>
                <a:schemeClr val="tx1"/>
              </a:solidFill>
              <a:effectLst/>
              <a:latin typeface="Arial" pitchFamily="34" charset="0"/>
              <a:ea typeface="+mn-ea"/>
              <a:cs typeface="+mn-cs"/>
            </a:endParaRPr>
          </a:p>
          <a:p>
            <a:r>
              <a:rPr lang="en-US" sz="1200" b="1" kern="1200" dirty="0" err="1" smtClean="0">
                <a:solidFill>
                  <a:schemeClr val="tx1"/>
                </a:solidFill>
                <a:effectLst/>
                <a:latin typeface="Arial" pitchFamily="34" charset="0"/>
                <a:ea typeface="+mn-ea"/>
                <a:cs typeface="+mn-cs"/>
              </a:rPr>
              <a:t>Otazky</a:t>
            </a:r>
            <a:r>
              <a:rPr lang="en-US" sz="1200" b="1" kern="1200" dirty="0" smtClean="0">
                <a:solidFill>
                  <a:schemeClr val="tx1"/>
                </a:solidFill>
                <a:effectLst/>
                <a:latin typeface="Arial" pitchFamily="34" charset="0"/>
                <a:ea typeface="+mn-ea"/>
                <a:cs typeface="+mn-cs"/>
              </a:rPr>
              <a:t> do </a:t>
            </a:r>
            <a:r>
              <a:rPr lang="en-US" sz="1200" b="1" kern="1200" dirty="0" err="1" smtClean="0">
                <a:solidFill>
                  <a:schemeClr val="tx1"/>
                </a:solidFill>
                <a:effectLst/>
                <a:latin typeface="Arial" pitchFamily="34" charset="0"/>
                <a:ea typeface="+mn-ea"/>
                <a:cs typeface="+mn-cs"/>
              </a:rPr>
              <a:t>diskusie</a:t>
            </a:r>
            <a:r>
              <a:rPr lang="en-US" sz="1200" kern="1200" dirty="0" smtClean="0">
                <a:solidFill>
                  <a:schemeClr val="tx1"/>
                </a:solidFill>
                <a:effectLst/>
                <a:latin typeface="Arial" pitchFamily="34" charset="0"/>
                <a:ea typeface="+mn-ea"/>
                <a:cs typeface="+mn-cs"/>
              </a:rPr>
              <a:t>: </a:t>
            </a:r>
            <a:endParaRPr lang="sk-SK" sz="1200" kern="1200" dirty="0" smtClean="0">
              <a:solidFill>
                <a:schemeClr val="tx1"/>
              </a:solidFill>
              <a:effectLst/>
              <a:latin typeface="Arial" pitchFamily="34" charset="0"/>
              <a:ea typeface="+mn-ea"/>
              <a:cs typeface="+mn-cs"/>
            </a:endParaRPr>
          </a:p>
          <a:p>
            <a:pPr lvl="0"/>
            <a:r>
              <a:rPr lang="en-US" sz="1200" kern="1200" dirty="0" err="1" smtClean="0">
                <a:solidFill>
                  <a:schemeClr val="tx1"/>
                </a:solidFill>
                <a:effectLst/>
                <a:latin typeface="Arial" pitchFamily="34" charset="0"/>
                <a:ea typeface="+mn-ea"/>
                <a:cs typeface="+mn-cs"/>
              </a:rPr>
              <a:t>Ktora</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zlozka</a:t>
            </a:r>
            <a:r>
              <a:rPr lang="en-US" sz="1200" kern="1200" dirty="0" smtClean="0">
                <a:solidFill>
                  <a:schemeClr val="tx1"/>
                </a:solidFill>
                <a:effectLst/>
                <a:latin typeface="Arial" pitchFamily="34" charset="0"/>
                <a:ea typeface="+mn-ea"/>
                <a:cs typeface="+mn-cs"/>
              </a:rPr>
              <a:t> governance </a:t>
            </a:r>
            <a:r>
              <a:rPr lang="en-US" sz="1200" kern="1200" dirty="0" err="1" smtClean="0">
                <a:solidFill>
                  <a:schemeClr val="tx1"/>
                </a:solidFill>
                <a:effectLst/>
                <a:latin typeface="Arial" pitchFamily="34" charset="0"/>
                <a:ea typeface="+mn-ea"/>
                <a:cs typeface="+mn-cs"/>
              </a:rPr>
              <a:t>zlyhala</a:t>
            </a:r>
            <a:r>
              <a:rPr lang="en-US" sz="1200" kern="1200" dirty="0" smtClean="0">
                <a:solidFill>
                  <a:schemeClr val="tx1"/>
                </a:solidFill>
                <a:effectLst/>
                <a:latin typeface="Arial" pitchFamily="34" charset="0"/>
                <a:ea typeface="+mn-ea"/>
                <a:cs typeface="+mn-cs"/>
              </a:rPr>
              <a:t> v </a:t>
            </a:r>
            <a:r>
              <a:rPr lang="en-US" sz="1200" kern="1200" dirty="0" err="1" smtClean="0">
                <a:solidFill>
                  <a:schemeClr val="tx1"/>
                </a:solidFill>
                <a:effectLst/>
                <a:latin typeface="Arial" pitchFamily="34" charset="0"/>
                <a:ea typeface="+mn-ea"/>
                <a:cs typeface="+mn-cs"/>
              </a:rPr>
              <a:t>pripade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kauzy</a:t>
            </a:r>
            <a:r>
              <a:rPr lang="en-US" sz="1200" kern="1200" dirty="0" smtClean="0">
                <a:solidFill>
                  <a:schemeClr val="tx1"/>
                </a:solidFill>
                <a:effectLst/>
                <a:latin typeface="Arial" pitchFamily="34" charset="0"/>
                <a:ea typeface="+mn-ea"/>
                <a:cs typeface="+mn-cs"/>
              </a:rPr>
              <a:t> VW? (</a:t>
            </a:r>
            <a:r>
              <a:rPr lang="en-US" sz="1200" kern="1200" dirty="0" err="1" smtClean="0">
                <a:solidFill>
                  <a:schemeClr val="tx1"/>
                </a:solidFill>
                <a:effectLst/>
                <a:latin typeface="Arial" pitchFamily="34" charset="0"/>
                <a:ea typeface="+mn-ea"/>
                <a:cs typeface="+mn-cs"/>
              </a:rPr>
              <a:t>zlyhali</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zakony</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Chybal</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eticky</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kodex</a:t>
            </a:r>
            <a:r>
              <a:rPr lang="en-US" sz="1200" kern="1200" dirty="0" smtClean="0">
                <a:solidFill>
                  <a:schemeClr val="tx1"/>
                </a:solidFill>
                <a:effectLst/>
                <a:latin typeface="Arial" pitchFamily="34" charset="0"/>
                <a:ea typeface="+mn-ea"/>
                <a:cs typeface="+mn-cs"/>
              </a:rPr>
              <a:t> a </a:t>
            </a:r>
            <a:r>
              <a:rPr lang="en-US" sz="1200" kern="1200" dirty="0" err="1" smtClean="0">
                <a:solidFill>
                  <a:schemeClr val="tx1"/>
                </a:solidFill>
                <a:effectLst/>
                <a:latin typeface="Arial" pitchFamily="34" charset="0"/>
                <a:ea typeface="+mn-ea"/>
                <a:cs typeface="+mn-cs"/>
              </a:rPr>
              <a:t>definovane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hodnoty</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Chybali</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dostatocne</a:t>
            </a:r>
            <a:r>
              <a:rPr lang="en-US" sz="1200" kern="1200" dirty="0" smtClean="0">
                <a:solidFill>
                  <a:schemeClr val="tx1"/>
                </a:solidFill>
                <a:effectLst/>
                <a:latin typeface="Arial" pitchFamily="34" charset="0"/>
                <a:ea typeface="+mn-ea"/>
                <a:cs typeface="+mn-cs"/>
              </a:rPr>
              <a:t> interne </a:t>
            </a:r>
            <a:r>
              <a:rPr lang="en-US" sz="1200" kern="1200" dirty="0" err="1" smtClean="0">
                <a:solidFill>
                  <a:schemeClr val="tx1"/>
                </a:solidFill>
                <a:effectLst/>
                <a:latin typeface="Arial" pitchFamily="34" charset="0"/>
                <a:ea typeface="+mn-ea"/>
                <a:cs typeface="+mn-cs"/>
              </a:rPr>
              <a:t>smernice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Zlyhala</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komunikacia</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hodnot</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na</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urovni</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boardu</a:t>
            </a:r>
            <a:r>
              <a:rPr lang="en-US" sz="1200" kern="1200" dirty="0" smtClean="0">
                <a:solidFill>
                  <a:schemeClr val="tx1"/>
                </a:solidFill>
                <a:effectLst/>
                <a:latin typeface="Arial" pitchFamily="34" charset="0"/>
                <a:ea typeface="+mn-ea"/>
                <a:cs typeface="+mn-cs"/>
              </a:rPr>
              <a:t> a </a:t>
            </a:r>
            <a:r>
              <a:rPr lang="en-US" sz="1200" kern="1200" dirty="0" err="1" smtClean="0">
                <a:solidFill>
                  <a:schemeClr val="tx1"/>
                </a:solidFill>
                <a:effectLst/>
                <a:latin typeface="Arial" pitchFamily="34" charset="0"/>
                <a:ea typeface="+mn-ea"/>
                <a:cs typeface="+mn-cs"/>
              </a:rPr>
              <a:t>akcionarov</a:t>
            </a:r>
            <a:r>
              <a:rPr lang="en-US" sz="1200" kern="1200" dirty="0" smtClean="0">
                <a:solidFill>
                  <a:schemeClr val="tx1"/>
                </a:solidFill>
                <a:effectLst/>
                <a:latin typeface="Arial" pitchFamily="34" charset="0"/>
                <a:ea typeface="+mn-ea"/>
                <a:cs typeface="+mn-cs"/>
              </a:rPr>
              <a:t>.)</a:t>
            </a:r>
            <a:endParaRPr lang="sk-SK" sz="1200" kern="1200" dirty="0" smtClean="0">
              <a:solidFill>
                <a:schemeClr val="tx1"/>
              </a:solidFill>
              <a:effectLst/>
              <a:latin typeface="Arial" pitchFamily="34" charset="0"/>
              <a:ea typeface="+mn-ea"/>
              <a:cs typeface="+mn-cs"/>
            </a:endParaRPr>
          </a:p>
          <a:p>
            <a:pPr lvl="0"/>
            <a:r>
              <a:rPr lang="en-US" sz="1200" kern="1200" dirty="0" smtClean="0">
                <a:solidFill>
                  <a:schemeClr val="tx1"/>
                </a:solidFill>
                <a:effectLst/>
                <a:latin typeface="Arial" pitchFamily="34" charset="0"/>
                <a:ea typeface="+mn-ea"/>
                <a:cs typeface="+mn-cs"/>
              </a:rPr>
              <a:t>Co </a:t>
            </a:r>
            <a:r>
              <a:rPr lang="en-US" sz="1200" kern="1200" dirty="0" err="1" smtClean="0">
                <a:solidFill>
                  <a:schemeClr val="tx1"/>
                </a:solidFill>
                <a:effectLst/>
                <a:latin typeface="Arial" pitchFamily="34" charset="0"/>
                <a:ea typeface="+mn-ea"/>
                <a:cs typeface="+mn-cs"/>
              </a:rPr>
              <a:t>myslite</a:t>
            </a:r>
            <a:r>
              <a:rPr lang="en-US" sz="1200" kern="1200" dirty="0" smtClean="0">
                <a:solidFill>
                  <a:schemeClr val="tx1"/>
                </a:solidFill>
                <a:effectLst/>
                <a:latin typeface="Arial" pitchFamily="34" charset="0"/>
                <a:ea typeface="+mn-ea"/>
                <a:cs typeface="+mn-cs"/>
              </a:rPr>
              <a:t>, co by </a:t>
            </a:r>
            <a:r>
              <a:rPr lang="en-US" sz="1200" kern="1200" dirty="0" err="1" smtClean="0">
                <a:solidFill>
                  <a:schemeClr val="tx1"/>
                </a:solidFill>
                <a:effectLst/>
                <a:latin typeface="Arial" pitchFamily="34" charset="0"/>
                <a:ea typeface="+mn-ea"/>
                <a:cs typeface="+mn-cs"/>
              </a:rPr>
              <a:t>bol</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prvy</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krok</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pri</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merani</a:t>
            </a:r>
            <a:r>
              <a:rPr lang="en-US" sz="1200" kern="1200" dirty="0" smtClean="0">
                <a:solidFill>
                  <a:schemeClr val="tx1"/>
                </a:solidFill>
                <a:effectLst/>
                <a:latin typeface="Arial" pitchFamily="34" charset="0"/>
                <a:ea typeface="+mn-ea"/>
                <a:cs typeface="+mn-cs"/>
              </a:rPr>
              <a:t> performance CG? (</a:t>
            </a:r>
            <a:r>
              <a:rPr lang="en-US" sz="1200" kern="1200" dirty="0" err="1" smtClean="0">
                <a:solidFill>
                  <a:schemeClr val="tx1"/>
                </a:solidFill>
                <a:effectLst/>
                <a:latin typeface="Arial" pitchFamily="34" charset="0"/>
                <a:ea typeface="+mn-ea"/>
                <a:cs typeface="+mn-cs"/>
              </a:rPr>
              <a:t>pochopit</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ciele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organizacie</a:t>
            </a:r>
            <a:r>
              <a:rPr lang="en-US" sz="1200" kern="1200" dirty="0" smtClean="0">
                <a:solidFill>
                  <a:schemeClr val="tx1"/>
                </a:solidFill>
                <a:effectLst/>
                <a:latin typeface="Arial" pitchFamily="34" charset="0"/>
                <a:ea typeface="+mn-ea"/>
                <a:cs typeface="+mn-cs"/>
              </a:rPr>
              <a:t>)</a:t>
            </a:r>
            <a:endParaRPr lang="sk-SK" sz="1200" kern="1200" dirty="0" smtClean="0">
              <a:solidFill>
                <a:schemeClr val="tx1"/>
              </a:solidFill>
              <a:effectLst/>
              <a:latin typeface="Arial" pitchFamily="34" charset="0"/>
              <a:ea typeface="+mn-ea"/>
              <a:cs typeface="+mn-cs"/>
            </a:endParaRPr>
          </a:p>
          <a:p>
            <a:pPr lvl="0"/>
            <a:r>
              <a:rPr lang="en-US" sz="1200" kern="1200" dirty="0" err="1" smtClean="0">
                <a:solidFill>
                  <a:schemeClr val="tx1"/>
                </a:solidFill>
                <a:effectLst/>
                <a:latin typeface="Arial" pitchFamily="34" charset="0"/>
                <a:ea typeface="+mn-ea"/>
                <a:cs typeface="+mn-cs"/>
              </a:rPr>
              <a:t>Robite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si</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personalne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audity</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svojich</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zodpovednosti</a:t>
            </a:r>
            <a:r>
              <a:rPr lang="en-US" sz="1200" kern="1200" dirty="0" smtClean="0">
                <a:solidFill>
                  <a:schemeClr val="tx1"/>
                </a:solidFill>
                <a:effectLst/>
                <a:latin typeface="Arial" pitchFamily="34" charset="0"/>
                <a:ea typeface="+mn-ea"/>
                <a:cs typeface="+mn-cs"/>
              </a:rPr>
              <a:t>?</a:t>
            </a:r>
            <a:endParaRPr lang="sk-SK" sz="1200" kern="1200" dirty="0" smtClean="0">
              <a:solidFill>
                <a:schemeClr val="tx1"/>
              </a:solidFill>
              <a:effectLst/>
              <a:latin typeface="Arial" pitchFamily="34" charset="0"/>
              <a:ea typeface="+mn-ea"/>
              <a:cs typeface="+mn-cs"/>
            </a:endParaRPr>
          </a:p>
          <a:p>
            <a:endParaRPr lang="en-US" altLang="sk-SK" dirty="0"/>
          </a:p>
        </p:txBody>
      </p:sp>
    </p:spTree>
    <p:extLst>
      <p:ext uri="{BB962C8B-B14F-4D97-AF65-F5344CB8AC3E}">
        <p14:creationId xmlns="" xmlns:p14="http://schemas.microsoft.com/office/powerpoint/2010/main" val="172400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670428" y="1229722"/>
            <a:ext cx="2860423" cy="277100"/>
          </a:xfrm>
          <a:prstGeom prst="rect">
            <a:avLst/>
          </a:prstGeom>
          <a:noFill/>
          <a:ln w="9525">
            <a:noFill/>
            <a:miter lim="800000"/>
            <a:headEnd/>
            <a:tailEnd/>
          </a:ln>
        </p:spPr>
        <p:txBody>
          <a:bodyPr lIns="91583" tIns="45792" rIns="91583" bIns="45792">
            <a:spAutoFit/>
          </a:bodyPr>
          <a:lstStyle/>
          <a:p>
            <a:pPr defTabSz="915236"/>
            <a:endParaRPr lang="en-GB" sz="1200" dirty="0"/>
          </a:p>
        </p:txBody>
      </p:sp>
      <p:sp>
        <p:nvSpPr>
          <p:cNvPr id="53251" name="Rectangle 3"/>
          <p:cNvSpPr>
            <a:spLocks noGrp="1" noRot="1" noChangeAspect="1" noChangeArrowheads="1" noTextEdit="1"/>
          </p:cNvSpPr>
          <p:nvPr>
            <p:ph type="sldImg"/>
          </p:nvPr>
        </p:nvSpPr>
        <p:spPr>
          <a:xfrm>
            <a:off x="295275" y="746125"/>
            <a:ext cx="3416300" cy="2562225"/>
          </a:xfrm>
          <a:ln/>
        </p:spPr>
      </p:sp>
      <p:sp>
        <p:nvSpPr>
          <p:cNvPr id="53252" name="Rectangle 4"/>
          <p:cNvSpPr>
            <a:spLocks noGrp="1" noChangeArrowheads="1"/>
          </p:cNvSpPr>
          <p:nvPr>
            <p:ph type="body" idx="1"/>
          </p:nvPr>
        </p:nvSpPr>
        <p:spPr>
          <a:xfrm>
            <a:off x="679768" y="3392448"/>
            <a:ext cx="5438140" cy="5788424"/>
          </a:xfrm>
          <a:noFill/>
          <a:ln/>
        </p:spPr>
        <p:txBody>
          <a:bodyPr/>
          <a:lstStyle/>
          <a:p>
            <a:r>
              <a:rPr lang="sk-SK" dirty="0" err="1" smtClean="0">
                <a:latin typeface="Arial" pitchFamily="34" charset="0"/>
                <a:cs typeface="Arial" pitchFamily="34" charset="0"/>
              </a:rPr>
              <a:t>Introduce</a:t>
            </a:r>
            <a:r>
              <a:rPr lang="sk-SK" baseline="0" dirty="0" smtClean="0">
                <a:latin typeface="Arial" pitchFamily="34" charset="0"/>
                <a:cs typeface="Arial" pitchFamily="34" charset="0"/>
              </a:rPr>
              <a:t> </a:t>
            </a:r>
            <a:r>
              <a:rPr lang="sk-SK" dirty="0" err="1" smtClean="0">
                <a:latin typeface="Arial" pitchFamily="34" charset="0"/>
                <a:cs typeface="Arial" pitchFamily="34" charset="0"/>
              </a:rPr>
              <a:t>presenter</a:t>
            </a:r>
            <a:r>
              <a:rPr lang="sk-SK" dirty="0" smtClean="0">
                <a:latin typeface="Arial" pitchFamily="34" charset="0"/>
                <a:cs typeface="Arial" pitchFamily="34" charset="0"/>
              </a:rPr>
              <a:t> ...</a:t>
            </a:r>
          </a:p>
          <a:p>
            <a:endParaRPr lang="sk-SK" dirty="0" smtClean="0">
              <a:latin typeface="Arial" pitchFamily="34" charset="0"/>
              <a:cs typeface="Arial" pitchFamily="34" charset="0"/>
            </a:endParaRPr>
          </a:p>
        </p:txBody>
      </p:sp>
    </p:spTree>
    <p:extLst>
      <p:ext uri="{BB962C8B-B14F-4D97-AF65-F5344CB8AC3E}">
        <p14:creationId xmlns="" xmlns:p14="http://schemas.microsoft.com/office/powerpoint/2010/main" val="3579885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fld id="{2BD81518-8AD5-49CC-B774-4D66F72228B3}" type="slidenum">
              <a:rPr lang="en-GB" smtClean="0"/>
              <a:pPr/>
              <a:t>19</a:t>
            </a:fld>
            <a:endParaRPr lang="en-GB" dirty="0"/>
          </a:p>
        </p:txBody>
      </p:sp>
    </p:spTree>
    <p:extLst>
      <p:ext uri="{BB962C8B-B14F-4D97-AF65-F5344CB8AC3E}">
        <p14:creationId xmlns="" xmlns:p14="http://schemas.microsoft.com/office/powerpoint/2010/main" val="160811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agenda: a brief </a:t>
            </a:r>
            <a:r>
              <a:rPr lang="sk-SK" dirty="0" err="1" smtClean="0"/>
              <a:t>overview</a:t>
            </a:r>
            <a:r>
              <a:rPr lang="sk-SK" dirty="0" smtClean="0"/>
              <a:t> of CG </a:t>
            </a:r>
            <a:r>
              <a:rPr lang="sk-SK" dirty="0" err="1" smtClean="0"/>
              <a:t>auditing</a:t>
            </a:r>
            <a:r>
              <a:rPr lang="sk-SK" dirty="0" smtClean="0"/>
              <a:t> </a:t>
            </a:r>
            <a:r>
              <a:rPr lang="sk-SK" dirty="0" err="1" smtClean="0"/>
              <a:t>including</a:t>
            </a:r>
            <a:r>
              <a:rPr lang="sk-SK" dirty="0" smtClean="0"/>
              <a:t> ...</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2A5B026-0087-4B77-B9A2-175DAA28929A}" type="slidenum">
              <a:rPr lang="en-US" smtClean="0"/>
              <a:pPr/>
              <a:t>2</a:t>
            </a:fld>
            <a:endParaRPr lang="en-US"/>
          </a:p>
        </p:txBody>
      </p:sp>
    </p:spTree>
    <p:extLst>
      <p:ext uri="{BB962C8B-B14F-4D97-AF65-F5344CB8AC3E}">
        <p14:creationId xmlns="" xmlns:p14="http://schemas.microsoft.com/office/powerpoint/2010/main" val="414168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CG je </a:t>
            </a:r>
            <a:r>
              <a:rPr lang="en-US" dirty="0" err="1" smtClean="0"/>
              <a:t>teda</a:t>
            </a:r>
            <a:r>
              <a:rPr lang="en-US" dirty="0" smtClean="0"/>
              <a:t> </a:t>
            </a:r>
            <a:r>
              <a:rPr lang="en-US" dirty="0" err="1" smtClean="0"/>
              <a:t>suhrn</a:t>
            </a:r>
            <a:r>
              <a:rPr lang="en-US" baseline="0" dirty="0" smtClean="0"/>
              <a:t> </a:t>
            </a:r>
            <a:r>
              <a:rPr lang="en-US" baseline="0" dirty="0" err="1" smtClean="0"/>
              <a:t>vztahov</a:t>
            </a:r>
            <a:r>
              <a:rPr lang="en-US" baseline="0" dirty="0" smtClean="0"/>
              <a:t> </a:t>
            </a:r>
            <a:r>
              <a:rPr lang="en-US" baseline="0" dirty="0" err="1" smtClean="0"/>
              <a:t>medzi</a:t>
            </a:r>
            <a:r>
              <a:rPr lang="en-US" baseline="0" dirty="0" smtClean="0"/>
              <a:t> </a:t>
            </a:r>
            <a:r>
              <a:rPr lang="en-US" baseline="0" dirty="0" err="1" smtClean="0"/>
              <a:t>stakeholdermi</a:t>
            </a:r>
            <a:r>
              <a:rPr lang="en-US" baseline="0" dirty="0" smtClean="0"/>
              <a:t> </a:t>
            </a:r>
            <a:r>
              <a:rPr lang="en-US" baseline="0" dirty="0" err="1" smtClean="0"/>
              <a:t>za</a:t>
            </a:r>
            <a:r>
              <a:rPr lang="en-US" baseline="0" dirty="0" smtClean="0"/>
              <a:t> </a:t>
            </a:r>
            <a:r>
              <a:rPr lang="en-US" baseline="0" dirty="0" err="1" smtClean="0"/>
              <a:t>ucelom</a:t>
            </a:r>
            <a:r>
              <a:rPr lang="en-US" baseline="0" dirty="0" smtClean="0"/>
              <a:t> </a:t>
            </a:r>
            <a:r>
              <a:rPr lang="en-US" baseline="0" dirty="0" err="1" smtClean="0"/>
              <a:t>dosiahnutia</a:t>
            </a:r>
            <a:r>
              <a:rPr lang="en-US" baseline="0" dirty="0" smtClean="0"/>
              <a:t> </a:t>
            </a:r>
            <a:r>
              <a:rPr lang="en-US" baseline="0" dirty="0" err="1" smtClean="0"/>
              <a:t>cielov</a:t>
            </a:r>
            <a:r>
              <a:rPr lang="en-US" baseline="0" dirty="0" smtClean="0"/>
              <a:t>.</a:t>
            </a:r>
            <a:endParaRPr lang="en-US" dirty="0" smtClean="0"/>
          </a:p>
          <a:p>
            <a:pPr marL="228600" indent="-228600">
              <a:buAutoNum type="arabicPeriod"/>
            </a:pPr>
            <a:r>
              <a:rPr lang="en-US" dirty="0" smtClean="0"/>
              <a:t>Corporate Governance </a:t>
            </a:r>
            <a:r>
              <a:rPr lang="en-US" dirty="0" err="1" smtClean="0"/>
              <a:t>možno</a:t>
            </a:r>
            <a:r>
              <a:rPr lang="en-US" dirty="0" smtClean="0"/>
              <a:t> </a:t>
            </a:r>
            <a:r>
              <a:rPr lang="en-US" dirty="0" err="1" smtClean="0"/>
              <a:t>definovať</a:t>
            </a:r>
            <a:r>
              <a:rPr lang="en-US" dirty="0" smtClean="0"/>
              <a:t> </a:t>
            </a:r>
            <a:r>
              <a:rPr lang="en-US" dirty="0" err="1" smtClean="0"/>
              <a:t>aj</a:t>
            </a:r>
            <a:r>
              <a:rPr lang="en-US" dirty="0" smtClean="0"/>
              <a:t> </a:t>
            </a:r>
            <a:r>
              <a:rPr lang="en-US" dirty="0" err="1" smtClean="0"/>
              <a:t>ako</a:t>
            </a:r>
            <a:r>
              <a:rPr lang="en-US" dirty="0" smtClean="0"/>
              <a:t> </a:t>
            </a:r>
            <a:r>
              <a:rPr lang="en-US" dirty="0" err="1" smtClean="0"/>
              <a:t>kombináciu</a:t>
            </a:r>
            <a:r>
              <a:rPr lang="en-US" dirty="0" smtClean="0"/>
              <a:t> </a:t>
            </a:r>
            <a:r>
              <a:rPr lang="en-US" dirty="0" err="1" smtClean="0"/>
              <a:t>procesov</a:t>
            </a:r>
            <a:r>
              <a:rPr lang="en-US" dirty="0" smtClean="0"/>
              <a:t> a </a:t>
            </a:r>
            <a:r>
              <a:rPr lang="en-US" dirty="0" err="1" smtClean="0"/>
              <a:t>štruktúr</a:t>
            </a:r>
            <a:r>
              <a:rPr lang="en-US" dirty="0" smtClean="0"/>
              <a:t> </a:t>
            </a:r>
            <a:r>
              <a:rPr lang="en-US" dirty="0" err="1" smtClean="0"/>
              <a:t>implementovaných</a:t>
            </a:r>
            <a:r>
              <a:rPr lang="en-US" dirty="0" smtClean="0"/>
              <a:t> </a:t>
            </a:r>
            <a:r>
              <a:rPr lang="en-US" dirty="0" err="1" smtClean="0"/>
              <a:t>predstavenstvom</a:t>
            </a:r>
            <a:r>
              <a:rPr lang="en-US" dirty="0" smtClean="0"/>
              <a:t>/</a:t>
            </a:r>
            <a:r>
              <a:rPr lang="en-US" dirty="0" err="1" smtClean="0"/>
              <a:t>dozornou</a:t>
            </a:r>
            <a:r>
              <a:rPr lang="en-US" dirty="0" smtClean="0"/>
              <a:t> </a:t>
            </a:r>
            <a:r>
              <a:rPr lang="en-US" dirty="0" err="1" smtClean="0"/>
              <a:t>radou</a:t>
            </a:r>
            <a:r>
              <a:rPr lang="en-US" dirty="0" smtClean="0"/>
              <a:t> </a:t>
            </a:r>
            <a:r>
              <a:rPr lang="en-US" dirty="0" err="1" smtClean="0"/>
              <a:t>za</a:t>
            </a:r>
            <a:r>
              <a:rPr lang="en-US" dirty="0" smtClean="0"/>
              <a:t> </a:t>
            </a:r>
            <a:r>
              <a:rPr lang="en-US" dirty="0" err="1" smtClean="0"/>
              <a:t>účelom</a:t>
            </a:r>
            <a:r>
              <a:rPr lang="en-US" dirty="0" smtClean="0"/>
              <a:t> </a:t>
            </a:r>
            <a:r>
              <a:rPr lang="en-US" dirty="0" err="1" smtClean="0"/>
              <a:t>dosiahnuť</a:t>
            </a:r>
            <a:r>
              <a:rPr lang="en-US" dirty="0" smtClean="0"/>
              <a:t> </a:t>
            </a:r>
            <a:r>
              <a:rPr lang="en-US" dirty="0" err="1" smtClean="0"/>
              <a:t>stanovené</a:t>
            </a:r>
            <a:r>
              <a:rPr lang="en-US" dirty="0" smtClean="0"/>
              <a:t> </a:t>
            </a:r>
            <a:r>
              <a:rPr lang="en-US" dirty="0" err="1" smtClean="0"/>
              <a:t>ciele</a:t>
            </a:r>
            <a:r>
              <a:rPr lang="en-US" dirty="0" smtClean="0"/>
              <a:t> a </a:t>
            </a:r>
            <a:r>
              <a:rPr lang="en-US" dirty="0" err="1" smtClean="0"/>
              <a:t>naplniť</a:t>
            </a:r>
            <a:r>
              <a:rPr lang="en-US" dirty="0" smtClean="0"/>
              <a:t> </a:t>
            </a:r>
            <a:r>
              <a:rPr lang="en-US" dirty="0" err="1" smtClean="0"/>
              <a:t>očakávania</a:t>
            </a:r>
            <a:r>
              <a:rPr lang="en-US" dirty="0" smtClean="0"/>
              <a:t> </a:t>
            </a:r>
            <a:r>
              <a:rPr lang="en-US" dirty="0" err="1" smtClean="0"/>
              <a:t>akcionárov</a:t>
            </a:r>
            <a:r>
              <a:rPr lang="en-US" dirty="0" smtClean="0"/>
              <a:t>.</a:t>
            </a:r>
            <a:r>
              <a:rPr lang="en-US" baseline="0" dirty="0" smtClean="0"/>
              <a:t> </a:t>
            </a:r>
            <a:endParaRPr lang="sk-SK" baseline="0" dirty="0" smtClean="0"/>
          </a:p>
        </p:txBody>
      </p:sp>
      <p:sp>
        <p:nvSpPr>
          <p:cNvPr id="4" name="Slide Number Placeholder 3"/>
          <p:cNvSpPr>
            <a:spLocks noGrp="1"/>
          </p:cNvSpPr>
          <p:nvPr>
            <p:ph type="sldNum" sz="quarter" idx="10"/>
          </p:nvPr>
        </p:nvSpPr>
        <p:spPr/>
        <p:txBody>
          <a:bodyPr/>
          <a:lstStyle/>
          <a:p>
            <a:fld id="{2BD81518-8AD5-49CC-B774-4D66F72228B3}" type="slidenum">
              <a:rPr lang="en-GB" smtClean="0"/>
              <a:pPr/>
              <a:t>3</a:t>
            </a:fld>
            <a:endParaRPr lang="en-GB" dirty="0"/>
          </a:p>
        </p:txBody>
      </p:sp>
    </p:spTree>
    <p:extLst>
      <p:ext uri="{BB962C8B-B14F-4D97-AF65-F5344CB8AC3E}">
        <p14:creationId xmlns="" xmlns:p14="http://schemas.microsoft.com/office/powerpoint/2010/main" val="389913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9045" indent="-189045"/>
            <a:endParaRPr lang="sk-SK" sz="1000" dirty="0"/>
          </a:p>
        </p:txBody>
      </p:sp>
      <p:sp>
        <p:nvSpPr>
          <p:cNvPr id="4" name="Slide Number Placeholder 3"/>
          <p:cNvSpPr>
            <a:spLocks noGrp="1"/>
          </p:cNvSpPr>
          <p:nvPr>
            <p:ph type="sldNum" sz="quarter" idx="10"/>
          </p:nvPr>
        </p:nvSpPr>
        <p:spPr/>
        <p:txBody>
          <a:bodyPr/>
          <a:lstStyle/>
          <a:p>
            <a:fld id="{BA560AA4-5009-4B83-B12D-2F2E6BB09127}" type="slidenum">
              <a:rPr lang="sk-SK" smtClean="0"/>
              <a:pPr/>
              <a:t>4</a:t>
            </a:fld>
            <a:endParaRPr lang="sk-SK"/>
          </a:p>
        </p:txBody>
      </p:sp>
    </p:spTree>
    <p:extLst>
      <p:ext uri="{BB962C8B-B14F-4D97-AF65-F5344CB8AC3E}">
        <p14:creationId xmlns="" xmlns:p14="http://schemas.microsoft.com/office/powerpoint/2010/main" val="1015483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sk-SK" baseline="0" dirty="0" smtClean="0"/>
          </a:p>
        </p:txBody>
      </p:sp>
      <p:sp>
        <p:nvSpPr>
          <p:cNvPr id="4" name="Slide Number Placeholder 3"/>
          <p:cNvSpPr>
            <a:spLocks noGrp="1"/>
          </p:cNvSpPr>
          <p:nvPr>
            <p:ph type="sldNum" sz="quarter" idx="10"/>
          </p:nvPr>
        </p:nvSpPr>
        <p:spPr/>
        <p:txBody>
          <a:bodyPr/>
          <a:lstStyle/>
          <a:p>
            <a:fld id="{2BD81518-8AD5-49CC-B774-4D66F72228B3}" type="slidenum">
              <a:rPr lang="en-GB" smtClean="0"/>
              <a:pPr/>
              <a:t>5</a:t>
            </a:fld>
            <a:endParaRPr lang="en-GB" dirty="0"/>
          </a:p>
        </p:txBody>
      </p:sp>
    </p:spTree>
    <p:extLst>
      <p:ext uri="{BB962C8B-B14F-4D97-AF65-F5344CB8AC3E}">
        <p14:creationId xmlns="" xmlns:p14="http://schemas.microsoft.com/office/powerpoint/2010/main" val="366587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xfrm>
            <a:off x="982663" y="744538"/>
            <a:ext cx="4962525" cy="3722687"/>
          </a:xfrm>
          <a:ln/>
        </p:spPr>
      </p:sp>
      <p:sp>
        <p:nvSpPr>
          <p:cNvPr id="191491" name="Notes Placeholder 2"/>
          <p:cNvSpPr>
            <a:spLocks noGrp="1"/>
          </p:cNvSpPr>
          <p:nvPr>
            <p:ph type="body" idx="1"/>
          </p:nvPr>
        </p:nvSpPr>
        <p:spPr>
          <a:noFill/>
          <a:ln/>
        </p:spPr>
        <p:txBody>
          <a:bodyPr/>
          <a:lstStyle/>
          <a:p>
            <a:r>
              <a:rPr lang="en-US" b="1" noProof="0" dirty="0" smtClean="0">
                <a:solidFill>
                  <a:schemeClr val="tx2"/>
                </a:solidFill>
                <a:latin typeface="Arial" pitchFamily="34" charset="0"/>
                <a:cs typeface="Arial" pitchFamily="34" charset="0"/>
              </a:rPr>
              <a:t>Source:</a:t>
            </a:r>
            <a:r>
              <a:rPr lang="en-US" noProof="0" dirty="0" smtClean="0">
                <a:latin typeface="Arial" pitchFamily="34" charset="0"/>
                <a:cs typeface="Arial" pitchFamily="34" charset="0"/>
              </a:rPr>
              <a:t> Risk Management Disclosure - An Institutional Investors Perspective. </a:t>
            </a:r>
            <a:r>
              <a:rPr lang="en-US" b="1" i="1" noProof="0" dirty="0" smtClean="0">
                <a:latin typeface="Arial" pitchFamily="34" charset="0"/>
                <a:cs typeface="Arial" pitchFamily="34" charset="0"/>
              </a:rPr>
              <a:t>Hermes Pension Management Limited</a:t>
            </a:r>
          </a:p>
          <a:p>
            <a:endParaRPr lang="en-US" noProof="0" dirty="0" smtClean="0">
              <a:latin typeface="Arial" pitchFamily="34" charset="0"/>
              <a:cs typeface="Arial" pitchFamily="34" charset="0"/>
            </a:endParaRPr>
          </a:p>
        </p:txBody>
      </p:sp>
      <p:sp>
        <p:nvSpPr>
          <p:cNvPr id="191492" name="Slide Number Placeholder 3"/>
          <p:cNvSpPr>
            <a:spLocks noGrp="1"/>
          </p:cNvSpPr>
          <p:nvPr>
            <p:ph type="sldNum" sz="quarter" idx="5"/>
          </p:nvPr>
        </p:nvSpPr>
        <p:spPr>
          <a:noFill/>
        </p:spPr>
        <p:txBody>
          <a:bodyPr/>
          <a:lstStyle/>
          <a:p>
            <a:fld id="{DEB1E511-3CB1-406D-A6F3-3CC7091182F6}"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extLst>
      <p:ext uri="{BB962C8B-B14F-4D97-AF65-F5344CB8AC3E}">
        <p14:creationId xmlns="" xmlns:p14="http://schemas.microsoft.com/office/powerpoint/2010/main" val="3612768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6092D-8539-444E-96A3-1FC7F5F98DD4}" type="slidenum">
              <a:rPr lang="en-US" altLang="sk-SK"/>
              <a:pPr/>
              <a:t>7</a:t>
            </a:fld>
            <a:endParaRPr lang="en-US" altLang="sk-SK"/>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Compliance/effectiveness type audit </a:t>
            </a:r>
            <a:r>
              <a:rPr lang="en-US" sz="1200" kern="1200" dirty="0" smtClean="0">
                <a:solidFill>
                  <a:schemeClr val="tx1"/>
                </a:solidFill>
                <a:effectLst/>
                <a:latin typeface="Arial" pitchFamily="34" charset="0"/>
                <a:ea typeface="+mn-ea"/>
                <a:cs typeface="+mn-cs"/>
              </a:rPr>
              <a:t>– assurance (design and control performance) – focus on minimum requirements</a:t>
            </a:r>
            <a:r>
              <a:rPr lang="sk-SK" sz="1200" kern="1200" dirty="0" smtClean="0">
                <a:solidFill>
                  <a:schemeClr val="tx1"/>
                </a:solidFill>
                <a:effectLst/>
                <a:latin typeface="Arial" pitchFamily="34" charset="0"/>
                <a:ea typeface="+mn-ea"/>
                <a:cs typeface="+mn-cs"/>
              </a:rPr>
              <a:t> –</a:t>
            </a:r>
            <a:r>
              <a:rPr lang="sk-SK" sz="1200" kern="1200" baseline="0" dirty="0" smtClean="0">
                <a:solidFill>
                  <a:schemeClr val="tx1"/>
                </a:solidFill>
                <a:effectLst/>
                <a:latin typeface="Arial" pitchFamily="34" charset="0"/>
                <a:ea typeface="+mn-ea"/>
                <a:cs typeface="+mn-cs"/>
              </a:rPr>
              <a:t> </a:t>
            </a:r>
            <a:r>
              <a:rPr lang="sk-SK" sz="1200" kern="1200" baseline="0" dirty="0" err="1" smtClean="0">
                <a:solidFill>
                  <a:schemeClr val="tx1"/>
                </a:solidFill>
                <a:effectLst/>
                <a:latin typeface="Arial" pitchFamily="34" charset="0"/>
                <a:ea typeface="+mn-ea"/>
                <a:cs typeface="+mn-cs"/>
              </a:rPr>
              <a:t>gap</a:t>
            </a:r>
            <a:r>
              <a:rPr lang="sk-SK" sz="1200" kern="1200" baseline="0" dirty="0" smtClean="0">
                <a:solidFill>
                  <a:schemeClr val="tx1"/>
                </a:solidFill>
                <a:effectLst/>
                <a:latin typeface="Arial" pitchFamily="34" charset="0"/>
                <a:ea typeface="+mn-ea"/>
                <a:cs typeface="+mn-cs"/>
              </a:rPr>
              <a:t> </a:t>
            </a:r>
            <a:r>
              <a:rPr lang="sk-SK" sz="1200" kern="1200" baseline="0" dirty="0" err="1" smtClean="0">
                <a:solidFill>
                  <a:schemeClr val="tx1"/>
                </a:solidFill>
                <a:effectLst/>
                <a:latin typeface="Arial" pitchFamily="34" charset="0"/>
                <a:ea typeface="+mn-ea"/>
                <a:cs typeface="+mn-cs"/>
              </a:rPr>
              <a:t>analysis</a:t>
            </a:r>
            <a:endParaRPr lang="sk-SK" sz="1200" kern="1200" dirty="0" smtClean="0">
              <a:solidFill>
                <a:schemeClr val="tx1"/>
              </a:solidFill>
              <a:effectLst/>
              <a:latin typeface="Arial" pitchFamily="34" charset="0"/>
              <a:ea typeface="+mn-ea"/>
              <a:cs typeface="+mn-cs"/>
            </a:endParaRPr>
          </a:p>
          <a:p>
            <a:pPr lvl="0"/>
            <a:r>
              <a:rPr lang="en-US" sz="1200" b="1" kern="1200" dirty="0" smtClean="0">
                <a:solidFill>
                  <a:schemeClr val="tx1"/>
                </a:solidFill>
                <a:effectLst/>
                <a:latin typeface="Arial" pitchFamily="34" charset="0"/>
                <a:ea typeface="+mn-ea"/>
                <a:cs typeface="+mn-cs"/>
              </a:rPr>
              <a:t>Performance audit </a:t>
            </a:r>
            <a:r>
              <a:rPr lang="en-US" sz="1200" kern="1200" dirty="0" smtClean="0">
                <a:solidFill>
                  <a:schemeClr val="tx1"/>
                </a:solidFill>
                <a:effectLst/>
                <a:latin typeface="Arial" pitchFamily="34" charset="0"/>
                <a:ea typeface="+mn-ea"/>
                <a:cs typeface="+mn-cs"/>
              </a:rPr>
              <a:t>– consulting (i.e. overall performance and effectiveness and efficiency) – Focus on business value and </a:t>
            </a:r>
            <a:r>
              <a:rPr lang="en-US" sz="1200" kern="1200" dirty="0" err="1" smtClean="0">
                <a:solidFill>
                  <a:schemeClr val="tx1"/>
                </a:solidFill>
                <a:effectLst/>
                <a:latin typeface="Arial" pitchFamily="34" charset="0"/>
                <a:ea typeface="+mn-ea"/>
                <a:cs typeface="+mn-cs"/>
              </a:rPr>
              <a:t>optimisation</a:t>
            </a:r>
            <a:r>
              <a:rPr lang="en-US" sz="1200" kern="1200" dirty="0" smtClean="0">
                <a:solidFill>
                  <a:schemeClr val="tx1"/>
                </a:solidFill>
                <a:effectLst/>
                <a:latin typeface="Arial" pitchFamily="34" charset="0"/>
                <a:ea typeface="+mn-ea"/>
                <a:cs typeface="+mn-cs"/>
              </a:rPr>
              <a:t>. Deals more with the “speed/why” rather then “right direction/how”. Focus on outcomes/goals, and allows prioritization, allocation, motivation.</a:t>
            </a:r>
            <a:r>
              <a:rPr lang="sk-SK" sz="1200" kern="1200" dirty="0" smtClean="0">
                <a:solidFill>
                  <a:schemeClr val="tx1"/>
                </a:solidFill>
                <a:effectLst/>
                <a:latin typeface="Arial" pitchFamily="34" charset="0"/>
                <a:ea typeface="+mn-ea"/>
                <a:cs typeface="+mn-cs"/>
              </a:rPr>
              <a:t> </a:t>
            </a:r>
            <a:r>
              <a:rPr lang="sk-SK" sz="1200" kern="1200" dirty="0" err="1" smtClean="0">
                <a:solidFill>
                  <a:schemeClr val="tx1"/>
                </a:solidFill>
                <a:effectLst/>
                <a:latin typeface="Arial" pitchFamily="34" charset="0"/>
                <a:ea typeface="+mn-ea"/>
                <a:cs typeface="+mn-cs"/>
              </a:rPr>
              <a:t>Ongoing</a:t>
            </a:r>
            <a:r>
              <a:rPr lang="sk-SK" sz="1200" kern="1200" dirty="0" smtClean="0">
                <a:solidFill>
                  <a:schemeClr val="tx1"/>
                </a:solidFill>
                <a:effectLst/>
                <a:latin typeface="Arial" pitchFamily="34" charset="0"/>
                <a:ea typeface="+mn-ea"/>
                <a:cs typeface="+mn-cs"/>
              </a:rPr>
              <a:t> or </a:t>
            </a:r>
            <a:r>
              <a:rPr lang="sk-SK" sz="1200" kern="1200" dirty="0" err="1" smtClean="0">
                <a:solidFill>
                  <a:schemeClr val="tx1"/>
                </a:solidFill>
                <a:effectLst/>
                <a:latin typeface="Arial" pitchFamily="34" charset="0"/>
                <a:ea typeface="+mn-ea"/>
                <a:cs typeface="+mn-cs"/>
              </a:rPr>
              <a:t>periodic</a:t>
            </a:r>
            <a:r>
              <a:rPr lang="sk-SK" sz="1200" kern="1200" dirty="0" smtClean="0">
                <a:solidFill>
                  <a:schemeClr val="tx1"/>
                </a:solidFill>
                <a:effectLst/>
                <a:latin typeface="Arial" pitchFamily="34" charset="0"/>
                <a:ea typeface="+mn-ea"/>
                <a:cs typeface="+mn-cs"/>
              </a:rPr>
              <a:t>.</a:t>
            </a:r>
          </a:p>
          <a:p>
            <a:endParaRPr lang="en-US" altLang="sk-SK" dirty="0"/>
          </a:p>
        </p:txBody>
      </p:sp>
    </p:spTree>
    <p:extLst>
      <p:ext uri="{BB962C8B-B14F-4D97-AF65-F5344CB8AC3E}">
        <p14:creationId xmlns="" xmlns:p14="http://schemas.microsoft.com/office/powerpoint/2010/main" val="2466710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6092D-8539-444E-96A3-1FC7F5F98DD4}" type="slidenum">
              <a:rPr lang="en-US" altLang="sk-SK"/>
              <a:pPr/>
              <a:t>8</a:t>
            </a:fld>
            <a:endParaRPr lang="en-US" altLang="sk-SK"/>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normAutofit/>
          </a:bodyPr>
          <a:lstStyle/>
          <a:p>
            <a:endParaRPr lang="en-US" altLang="sk-SK" dirty="0"/>
          </a:p>
        </p:txBody>
      </p:sp>
    </p:spTree>
    <p:extLst>
      <p:ext uri="{BB962C8B-B14F-4D97-AF65-F5344CB8AC3E}">
        <p14:creationId xmlns="" xmlns:p14="http://schemas.microsoft.com/office/powerpoint/2010/main" val="2923417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92990"/>
          </a:xfrm>
          <a:prstGeom prst="rect">
            <a:avLst/>
          </a:prstGeom>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smtClean="0"/>
              <a:t>Click to edit Master subtitle style</a:t>
            </a:r>
            <a:endParaRPr lang="en-GB" noProof="0" dirty="0"/>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5"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r>
              <a:rPr lang="en-US" smtClean="0"/>
              <a:t>Click icon to add chart</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r>
              <a:rPr lang="en-US" smtClean="0"/>
              <a:t>Click icon to add table</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r>
              <a:rPr lang="en-US" smtClean="0"/>
              <a:t>Click icon to add chart</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6" name="Title 5"/>
          <p:cNvSpPr>
            <a:spLocks noGrp="1"/>
          </p:cNvSpPr>
          <p:nvPr>
            <p:ph type="title"/>
          </p:nvPr>
        </p:nvSpPr>
        <p:spPr bwMode="gray"/>
        <p:txBody>
          <a:bodyPr/>
          <a:lstStyle/>
          <a:p>
            <a:pPr lvl="0"/>
            <a:r>
              <a:rPr lang="en-US"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pPr lvl="0"/>
            <a:r>
              <a:rPr lang="en-US" smtClean="0"/>
              <a:t>Click to edit Master text styles</a:t>
            </a:r>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4"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r>
              <a:rPr lang="en-US" smtClean="0"/>
              <a:t>Click icon to add chart</a:t>
            </a:r>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Chart Placeholder 31"/>
          <p:cNvSpPr>
            <a:spLocks noGrp="1"/>
          </p:cNvSpPr>
          <p:nvPr>
            <p:ph type="chart" sz="quarter" idx="21"/>
          </p:nvPr>
        </p:nvSpPr>
        <p:spPr bwMode="gray">
          <a:xfrm>
            <a:off x="6167254" y="1125538"/>
            <a:ext cx="2724700" cy="2376488"/>
          </a:xfrm>
        </p:spPr>
        <p:txBody>
          <a:bodyPr/>
          <a:lstStyle/>
          <a:p>
            <a:r>
              <a:rPr lang="en-US" smtClean="0"/>
              <a:t>Click icon to add chart</a:t>
            </a:r>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r>
              <a:rPr lang="en-US" smtClean="0"/>
              <a:t>Click icon to add table</a:t>
            </a:r>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3">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hoto divider 1">
    <p:spTree>
      <p:nvGrpSpPr>
        <p:cNvPr id="1" name=""/>
        <p:cNvGrpSpPr/>
        <p:nvPr/>
      </p:nvGrpSpPr>
      <p:grpSpPr>
        <a:xfrm>
          <a:off x="0" y="0"/>
          <a:ext cx="0" cy="0"/>
          <a:chOff x="0" y="0"/>
          <a:chExt cx="0" cy="0"/>
        </a:xfrm>
      </p:grpSpPr>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hoto divider 2">
    <p:spTree>
      <p:nvGrpSpPr>
        <p:cNvPr id="1" name=""/>
        <p:cNvGrpSpPr/>
        <p:nvPr/>
      </p:nvGrpSpPr>
      <p:grpSpPr>
        <a:xfrm>
          <a:off x="0" y="0"/>
          <a:ext cx="0" cy="0"/>
          <a:chOff x="0" y="0"/>
          <a:chExt cx="0" cy="0"/>
        </a:xfrm>
      </p:grpSpPr>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ademark statement">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smtClean="0"/>
              <a:t>Click to edit Master text styles</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1"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2"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 xmlns:p14="http://schemas.microsoft.com/office/powerpoint/2010/main" val="79041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grpSp>
        <p:nvGrpSpPr>
          <p:cNvPr id="8" name="Group 7"/>
          <p:cNvGrpSpPr>
            <a:grpSpLocks noChangeAspect="1"/>
          </p:cNvGrpSpPr>
          <p:nvPr userDrawn="1"/>
        </p:nvGrpSpPr>
        <p:grpSpPr>
          <a:xfrm>
            <a:off x="683568" y="548680"/>
            <a:ext cx="1829504" cy="1080000"/>
            <a:chOff x="-2592388" y="0"/>
            <a:chExt cx="2592388" cy="1530350"/>
          </a:xfrm>
          <a:solidFill>
            <a:schemeClr val="bg1"/>
          </a:solidFill>
        </p:grpSpPr>
        <p:sp>
          <p:nvSpPr>
            <p:cNvPr id="9"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0"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8"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9"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rgbClr val="97989A"/>
            </a:solidFill>
            <a:round/>
            <a:headEnd/>
            <a:tailEnd/>
          </a:ln>
        </p:spPr>
        <p:txBody>
          <a:bodyPr/>
          <a:lstStyle/>
          <a:p>
            <a:endParaRPr lang="en-GB" dirty="0"/>
          </a:p>
        </p:txBody>
      </p:sp>
      <p:sp>
        <p:nvSpPr>
          <p:cNvPr id="35" name="Text Box 8"/>
          <p:cNvSpPr txBox="1">
            <a:spLocks noChangeArrowheads="1"/>
          </p:cNvSpPr>
          <p:nvPr userDrawn="1"/>
        </p:nvSpPr>
        <p:spPr bwMode="gray">
          <a:xfrm>
            <a:off x="179512" y="6381327"/>
            <a:ext cx="8352928" cy="288147"/>
          </a:xfrm>
          <a:prstGeom prst="rect">
            <a:avLst/>
          </a:prstGeom>
          <a:noFill/>
          <a:ln w="9525">
            <a:noFill/>
            <a:miter lim="800000"/>
            <a:headEnd/>
            <a:tailEnd/>
          </a:ln>
          <a:effectLst/>
        </p:spPr>
        <p:txBody>
          <a:bodyPr wrap="square" lIns="0" tIns="72000" rIns="0" bIns="0">
            <a:spAutoFit/>
          </a:bodyPr>
          <a:lstStyle/>
          <a:p>
            <a:pPr algn="l">
              <a:spcBef>
                <a:spcPts val="300"/>
              </a:spcBef>
            </a:pPr>
            <a:r>
              <a:rPr lang="en-GB" sz="700" dirty="0" smtClean="0">
                <a:solidFill>
                  <a:srgbClr val="00338D"/>
                </a:solidFill>
                <a:latin typeface="+mn-lt"/>
              </a:rPr>
              <a:t>© </a:t>
            </a:r>
            <a:r>
              <a:rPr lang="en-GB" sz="700" dirty="0" smtClean="0">
                <a:solidFill>
                  <a:srgbClr val="00338D"/>
                </a:solidFill>
              </a:rPr>
              <a:t>201</a:t>
            </a:r>
            <a:r>
              <a:rPr lang="en-US" sz="700" dirty="0" smtClean="0">
                <a:solidFill>
                  <a:srgbClr val="00338D"/>
                </a:solidFill>
              </a:rPr>
              <a:t>5</a:t>
            </a:r>
            <a:r>
              <a:rPr lang="en-GB" sz="700" dirty="0" smtClean="0">
                <a:solidFill>
                  <a:srgbClr val="00338D"/>
                </a:solidFill>
              </a:rPr>
              <a:t> KPMG </a:t>
            </a:r>
            <a:r>
              <a:rPr lang="en-GB" sz="700" dirty="0" err="1" smtClean="0">
                <a:solidFill>
                  <a:srgbClr val="00338D"/>
                </a:solidFill>
              </a:rPr>
              <a:t>Slovensko</a:t>
            </a:r>
            <a:r>
              <a:rPr lang="en-GB" sz="700" dirty="0" smtClean="0">
                <a:solidFill>
                  <a:srgbClr val="00338D"/>
                </a:solidFill>
              </a:rPr>
              <a:t> </a:t>
            </a:r>
            <a:r>
              <a:rPr lang="en-GB" sz="700" dirty="0" err="1" smtClean="0">
                <a:solidFill>
                  <a:srgbClr val="00338D"/>
                </a:solidFill>
              </a:rPr>
              <a:t>spol</a:t>
            </a:r>
            <a:r>
              <a:rPr lang="en-GB" sz="700" dirty="0" smtClean="0">
                <a:solidFill>
                  <a:srgbClr val="00338D"/>
                </a:solidFill>
              </a:rPr>
              <a:t>. s </a:t>
            </a:r>
            <a:r>
              <a:rPr lang="en-GB" sz="700" dirty="0" err="1" smtClean="0">
                <a:solidFill>
                  <a:srgbClr val="00338D"/>
                </a:solidFill>
              </a:rPr>
              <a:t>r.o</a:t>
            </a:r>
            <a:r>
              <a:rPr lang="en-GB" sz="700" dirty="0" smtClean="0">
                <a:solidFill>
                  <a:srgbClr val="00338D"/>
                </a:solidFill>
              </a:rPr>
              <a:t>., a Slovak limited liability company </a:t>
            </a:r>
            <a:r>
              <a:rPr lang="en-GB" sz="700" dirty="0" smtClean="0">
                <a:solidFill>
                  <a:srgbClr val="00338D"/>
                </a:solidFill>
                <a:latin typeface="+mn-lt"/>
              </a:rPr>
              <a:t>and a member firm of the KPMG network of independent member firms affiliated with KPMG International Cooperative, a Swiss entity. All rights reserved.</a:t>
            </a:r>
            <a:endParaRPr lang="en-GB" sz="700" dirty="0">
              <a:solidFill>
                <a:srgbClr val="00338D"/>
              </a:solidFill>
              <a:latin typeface="+mn-lt"/>
            </a:endParaRPr>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US"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3" r:id="rId23"/>
    <p:sldLayoutId id="2147483781" r:id="rId24"/>
    <p:sldLayoutId id="2147483782" r:id="rId25"/>
    <p:sldLayoutId id="2147483784" r:id="rId26"/>
    <p:sldLayoutId id="2147483801" r:id="rId27"/>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2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image" Target="../media/image4.jpeg"/><Relationship Id="rId50" Type="http://schemas.openxmlformats.org/officeDocument/2006/relationships/image" Target="../media/image7.png"/><Relationship Id="rId55" Type="http://schemas.openxmlformats.org/officeDocument/2006/relationships/image" Target="../media/image12.jpe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image" Target="../media/image3.png"/><Relationship Id="rId59" Type="http://schemas.openxmlformats.org/officeDocument/2006/relationships/image" Target="../media/image16.gi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54" Type="http://schemas.openxmlformats.org/officeDocument/2006/relationships/image" Target="../media/image11.jpe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notesSlide" Target="../notesSlides/notesSlide5.xml"/><Relationship Id="rId53" Type="http://schemas.openxmlformats.org/officeDocument/2006/relationships/image" Target="../media/image10.png"/><Relationship Id="rId58" Type="http://schemas.openxmlformats.org/officeDocument/2006/relationships/image" Target="../media/image15.jpe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image" Target="../media/image6.jpeg"/><Relationship Id="rId57" Type="http://schemas.openxmlformats.org/officeDocument/2006/relationships/image" Target="../media/image14.png"/><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slideLayout" Target="../slideLayouts/slideLayout7.xml"/><Relationship Id="rId52" Type="http://schemas.openxmlformats.org/officeDocument/2006/relationships/image" Target="../media/image9.png"/><Relationship Id="rId60" Type="http://schemas.openxmlformats.org/officeDocument/2006/relationships/image" Target="../media/image17.gi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image" Target="../media/image5.jpeg"/><Relationship Id="rId56" Type="http://schemas.openxmlformats.org/officeDocument/2006/relationships/image" Target="../media/image13.gif"/><Relationship Id="rId8" Type="http://schemas.openxmlformats.org/officeDocument/2006/relationships/tags" Target="../tags/tag8.xml"/><Relationship Id="rId51" Type="http://schemas.openxmlformats.org/officeDocument/2006/relationships/image" Target="../media/image8.jpeg"/><Relationship Id="rId3"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Audit of Corporate Governance</a:t>
            </a:r>
            <a:endParaRPr lang="en-GB" dirty="0"/>
          </a:p>
        </p:txBody>
      </p:sp>
      <p:sp>
        <p:nvSpPr>
          <p:cNvPr id="5" name="Subtitle 4"/>
          <p:cNvSpPr>
            <a:spLocks noGrp="1"/>
          </p:cNvSpPr>
          <p:nvPr>
            <p:ph type="subTitle" idx="1"/>
          </p:nvPr>
        </p:nvSpPr>
        <p:spPr/>
        <p:txBody>
          <a:bodyPr/>
          <a:lstStyle/>
          <a:p>
            <a:r>
              <a:rPr lang="en-GB" dirty="0" smtClean="0"/>
              <a:t>CECGA Seminar</a:t>
            </a:r>
          </a:p>
          <a:p>
            <a:r>
              <a:rPr lang="en-GB" dirty="0" smtClean="0"/>
              <a:t>October 2015</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principles of soft governance</a:t>
            </a:r>
            <a:endParaRPr lang="sk-SK" dirty="0"/>
          </a:p>
        </p:txBody>
      </p:sp>
      <p:sp>
        <p:nvSpPr>
          <p:cNvPr id="3" name="Content Placeholder 2"/>
          <p:cNvSpPr>
            <a:spLocks noGrp="1"/>
          </p:cNvSpPr>
          <p:nvPr>
            <p:ph idx="1"/>
          </p:nvPr>
        </p:nvSpPr>
        <p:spPr/>
        <p:txBody>
          <a:bodyPr/>
          <a:lstStyle/>
          <a:p>
            <a:pPr marL="342900" indent="-342900">
              <a:buAutoNum type="arabicPeriod"/>
            </a:pPr>
            <a:r>
              <a:rPr lang="sk-SK" sz="2400" dirty="0" err="1" smtClean="0"/>
              <a:t>Select</a:t>
            </a:r>
            <a:r>
              <a:rPr lang="sk-SK" sz="2400" dirty="0" smtClean="0"/>
              <a:t> </a:t>
            </a:r>
            <a:r>
              <a:rPr lang="sk-SK" sz="2400" dirty="0"/>
              <a:t>the right people. </a:t>
            </a:r>
            <a:endParaRPr lang="en-US" sz="2400" dirty="0" smtClean="0"/>
          </a:p>
          <a:p>
            <a:pPr marL="342900" indent="-342900">
              <a:buAutoNum type="arabicPeriod"/>
            </a:pPr>
            <a:r>
              <a:rPr lang="sk-SK" sz="2400" dirty="0" err="1" smtClean="0"/>
              <a:t>Train</a:t>
            </a:r>
            <a:r>
              <a:rPr lang="sk-SK" sz="2400" dirty="0"/>
              <a:t>, train, </a:t>
            </a:r>
            <a:r>
              <a:rPr lang="sk-SK" sz="2400" dirty="0" err="1" smtClean="0"/>
              <a:t>train</a:t>
            </a:r>
            <a:r>
              <a:rPr lang="sk-SK" sz="2400" dirty="0" smtClean="0"/>
              <a:t>.</a:t>
            </a:r>
            <a:endParaRPr lang="en-US" sz="2400" dirty="0" smtClean="0"/>
          </a:p>
          <a:p>
            <a:pPr marL="342900" indent="-342900">
              <a:buAutoNum type="arabicPeriod"/>
            </a:pPr>
            <a:r>
              <a:rPr lang="en-US" sz="2400" dirty="0" smtClean="0"/>
              <a:t>Inform </a:t>
            </a:r>
            <a:r>
              <a:rPr lang="en-US" sz="2400" dirty="0"/>
              <a:t>and communicate</a:t>
            </a:r>
            <a:r>
              <a:rPr lang="en-US" sz="2400" dirty="0" smtClean="0"/>
              <a:t>.</a:t>
            </a:r>
          </a:p>
          <a:p>
            <a:pPr marL="342900" indent="-342900">
              <a:buAutoNum type="arabicPeriod"/>
            </a:pPr>
            <a:r>
              <a:rPr lang="en-US" sz="2400" dirty="0" smtClean="0"/>
              <a:t>Balance </a:t>
            </a:r>
            <a:r>
              <a:rPr lang="en-US" sz="2400" dirty="0"/>
              <a:t>the CEO’s </a:t>
            </a:r>
            <a:r>
              <a:rPr lang="en-US" sz="2400" dirty="0" smtClean="0"/>
              <a:t>power.</a:t>
            </a:r>
          </a:p>
          <a:p>
            <a:pPr marL="342900" indent="-342900">
              <a:buAutoNum type="arabicPeriod"/>
            </a:pPr>
            <a:r>
              <a:rPr lang="en-US" sz="2400" dirty="0" smtClean="0"/>
              <a:t>Establish </a:t>
            </a:r>
            <a:r>
              <a:rPr lang="en-US" sz="2400" dirty="0"/>
              <a:t>new behaviors. </a:t>
            </a:r>
            <a:endParaRPr lang="en-US" sz="2400" dirty="0" smtClean="0"/>
          </a:p>
          <a:p>
            <a:pPr marL="342900" indent="-342900">
              <a:buAutoNum type="arabicPeriod"/>
            </a:pPr>
            <a:r>
              <a:rPr lang="en-US" sz="2400" dirty="0" smtClean="0"/>
              <a:t>Devote </a:t>
            </a:r>
            <a:r>
              <a:rPr lang="en-US" sz="2400" dirty="0"/>
              <a:t>the </a:t>
            </a:r>
            <a:r>
              <a:rPr lang="en-US" sz="2400" dirty="0" smtClean="0"/>
              <a:t>time.</a:t>
            </a:r>
          </a:p>
          <a:p>
            <a:pPr marL="342900" indent="-342900">
              <a:buAutoNum type="arabicPeriod"/>
            </a:pPr>
            <a:r>
              <a:rPr lang="en-US" sz="2400" dirty="0" smtClean="0"/>
              <a:t>Evaluate </a:t>
            </a:r>
            <a:r>
              <a:rPr lang="en-US" sz="2400" dirty="0"/>
              <a:t>and improve. </a:t>
            </a:r>
            <a:endParaRPr lang="sk-SK" sz="2400" dirty="0"/>
          </a:p>
        </p:txBody>
      </p:sp>
    </p:spTree>
    <p:extLst>
      <p:ext uri="{BB962C8B-B14F-4D97-AF65-F5344CB8AC3E}">
        <p14:creationId xmlns="" xmlns:p14="http://schemas.microsoft.com/office/powerpoint/2010/main" val="143929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sk-SK" altLang="sk-SK" dirty="0" err="1"/>
              <a:t>Types</a:t>
            </a:r>
            <a:r>
              <a:rPr lang="sk-SK" altLang="sk-SK" dirty="0"/>
              <a:t> of CG </a:t>
            </a:r>
            <a:r>
              <a:rPr lang="sk-SK" altLang="sk-SK" dirty="0" smtClean="0"/>
              <a:t>audit</a:t>
            </a:r>
            <a:br>
              <a:rPr lang="sk-SK" altLang="sk-SK" dirty="0" smtClean="0"/>
            </a:br>
            <a:r>
              <a:rPr lang="sk-SK" altLang="sk-SK" dirty="0" err="1" smtClean="0"/>
              <a:t>Performance</a:t>
            </a:r>
            <a:r>
              <a:rPr lang="sk-SK" altLang="sk-SK" dirty="0" smtClean="0"/>
              <a:t> audit - </a:t>
            </a:r>
            <a:r>
              <a:rPr lang="sk-SK" altLang="sk-SK" dirty="0" err="1" smtClean="0"/>
              <a:t>process</a:t>
            </a:r>
            <a:endParaRPr lang="en-US" altLang="sk-SK" dirty="0"/>
          </a:p>
        </p:txBody>
      </p:sp>
      <p:sp>
        <p:nvSpPr>
          <p:cNvPr id="181251" name="Rectangle 3"/>
          <p:cNvSpPr>
            <a:spLocks noGrp="1" noChangeArrowheads="1"/>
          </p:cNvSpPr>
          <p:nvPr>
            <p:ph type="body" idx="1"/>
          </p:nvPr>
        </p:nvSpPr>
        <p:spPr/>
        <p:txBody>
          <a:bodyPr/>
          <a:lstStyle/>
          <a:p>
            <a:pPr marL="514350" lvl="0" indent="-514350">
              <a:buFont typeface="+mj-lt"/>
              <a:buAutoNum type="romanUcPeriod"/>
            </a:pPr>
            <a:r>
              <a:rPr lang="sk-SK" sz="2400" dirty="0" err="1" smtClean="0"/>
              <a:t>Identify</a:t>
            </a:r>
            <a:r>
              <a:rPr lang="sk-SK" sz="2400" dirty="0" smtClean="0"/>
              <a:t> </a:t>
            </a:r>
            <a:r>
              <a:rPr lang="sk-SK" sz="2400" dirty="0"/>
              <a:t>and review business objectives.</a:t>
            </a:r>
          </a:p>
          <a:p>
            <a:pPr marL="514350" lvl="0" indent="-514350">
              <a:buFont typeface="+mj-lt"/>
              <a:buAutoNum type="romanUcPeriod"/>
            </a:pPr>
            <a:r>
              <a:rPr lang="sk-SK" sz="2400" dirty="0"/>
              <a:t>Identify program objectives that are aligned with enterprise objectives.</a:t>
            </a:r>
          </a:p>
          <a:p>
            <a:pPr marL="514350" lvl="0" indent="-514350">
              <a:buFont typeface="+mj-lt"/>
              <a:buAutoNum type="romanUcPeriod"/>
            </a:pPr>
            <a:r>
              <a:rPr lang="sk-SK" sz="2400" dirty="0"/>
              <a:t>Define indicators and targets to measure performance.</a:t>
            </a:r>
          </a:p>
          <a:p>
            <a:pPr marL="514350" lvl="0" indent="-514350">
              <a:buFont typeface="+mj-lt"/>
              <a:buAutoNum type="romanUcPeriod"/>
            </a:pPr>
            <a:r>
              <a:rPr lang="sk-SK" sz="2400" dirty="0"/>
              <a:t>Measure indicators.</a:t>
            </a:r>
          </a:p>
          <a:p>
            <a:pPr marL="514350" lvl="0" indent="-514350">
              <a:buFont typeface="+mj-lt"/>
              <a:buAutoNum type="romanUcPeriod"/>
            </a:pPr>
            <a:r>
              <a:rPr lang="sk-SK" sz="2400" dirty="0"/>
              <a:t>Analyze indicators.</a:t>
            </a:r>
          </a:p>
          <a:p>
            <a:pPr marL="514350" lvl="0" indent="-514350">
              <a:buFont typeface="+mj-lt"/>
              <a:buAutoNum type="romanUcPeriod"/>
            </a:pPr>
            <a:r>
              <a:rPr lang="sk-SK" sz="2400" dirty="0"/>
              <a:t>Improve and control program processes to drive indicators toward targets.</a:t>
            </a:r>
          </a:p>
          <a:p>
            <a:pPr marL="514350" lvl="0" indent="-514350">
              <a:buFont typeface="+mj-lt"/>
              <a:buAutoNum type="romanUcPeriod"/>
            </a:pPr>
            <a:r>
              <a:rPr lang="sk-SK" sz="2400" dirty="0"/>
              <a:t>Identify and review business objectives.</a:t>
            </a:r>
          </a:p>
          <a:p>
            <a:pPr lvl="1">
              <a:lnSpc>
                <a:spcPct val="90000"/>
              </a:lnSpc>
            </a:pPr>
            <a:endParaRPr lang="en-US" altLang="sk-SK" sz="2400" b="1" dirty="0"/>
          </a:p>
        </p:txBody>
      </p:sp>
    </p:spTree>
    <p:extLst>
      <p:ext uri="{BB962C8B-B14F-4D97-AF65-F5344CB8AC3E}">
        <p14:creationId xmlns="" xmlns:p14="http://schemas.microsoft.com/office/powerpoint/2010/main" val="165358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1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1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KPMG GRC Model</a:t>
            </a:r>
            <a:endParaRPr lang="sk-SK" dirty="0"/>
          </a:p>
        </p:txBody>
      </p:sp>
      <p:pic>
        <p:nvPicPr>
          <p:cNvPr id="4" name="Picture 3" descr="model.JPG"/>
          <p:cNvPicPr/>
          <p:nvPr/>
        </p:nvPicPr>
        <p:blipFill>
          <a:blip r:embed="rId3" cstate="print"/>
          <a:srcRect b="2731"/>
          <a:stretch>
            <a:fillRect/>
          </a:stretch>
        </p:blipFill>
        <p:spPr bwMode="auto">
          <a:xfrm>
            <a:off x="115122" y="980728"/>
            <a:ext cx="8849366" cy="5184576"/>
          </a:xfrm>
          <a:prstGeom prst="rect">
            <a:avLst/>
          </a:prstGeom>
          <a:noFill/>
          <a:ln w="9525">
            <a:noFill/>
            <a:miter lim="800000"/>
            <a:headEnd/>
            <a:tailEnd/>
          </a:ln>
        </p:spPr>
      </p:pic>
    </p:spTree>
    <p:extLst>
      <p:ext uri="{BB962C8B-B14F-4D97-AF65-F5344CB8AC3E}">
        <p14:creationId xmlns="" xmlns:p14="http://schemas.microsoft.com/office/powerpoint/2010/main" val="1280553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334739" y="55275"/>
            <a:ext cx="7772400" cy="721806"/>
          </a:xfrm>
        </p:spPr>
        <p:txBody>
          <a:bodyPr/>
          <a:lstStyle/>
          <a:p>
            <a:r>
              <a:rPr lang="sk-SK" altLang="sk-SK" dirty="0" smtClean="0"/>
              <a:t>IA </a:t>
            </a:r>
            <a:r>
              <a:rPr lang="sk-SK" altLang="sk-SK" dirty="0" err="1" smtClean="0"/>
              <a:t>focus</a:t>
            </a:r>
            <a:r>
              <a:rPr lang="sk-SK" altLang="sk-SK" dirty="0" smtClean="0"/>
              <a:t> </a:t>
            </a:r>
            <a:r>
              <a:rPr lang="sk-SK" altLang="sk-SK" dirty="0" err="1" smtClean="0"/>
              <a:t>areas</a:t>
            </a:r>
            <a:endParaRPr lang="en-US" altLang="sk-SK" dirty="0"/>
          </a:p>
        </p:txBody>
      </p:sp>
      <p:grpSp>
        <p:nvGrpSpPr>
          <p:cNvPr id="66565" name="Group 5"/>
          <p:cNvGrpSpPr>
            <a:grpSpLocks noChangeAspect="1"/>
          </p:cNvGrpSpPr>
          <p:nvPr/>
        </p:nvGrpSpPr>
        <p:grpSpPr bwMode="auto">
          <a:xfrm>
            <a:off x="169050" y="1015928"/>
            <a:ext cx="8578870" cy="5077370"/>
            <a:chOff x="2545" y="11476"/>
            <a:chExt cx="7134" cy="4039"/>
          </a:xfrm>
        </p:grpSpPr>
        <p:sp>
          <p:nvSpPr>
            <p:cNvPr id="66566" name="AutoShape 6"/>
            <p:cNvSpPr>
              <a:spLocks noChangeAspect="1" noChangeArrowheads="1"/>
            </p:cNvSpPr>
            <p:nvPr/>
          </p:nvSpPr>
          <p:spPr bwMode="auto">
            <a:xfrm>
              <a:off x="2545" y="11632"/>
              <a:ext cx="7113" cy="38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sk-SK"/>
            </a:p>
          </p:txBody>
        </p:sp>
        <p:sp>
          <p:nvSpPr>
            <p:cNvPr id="66567" name="AutoShape 7"/>
            <p:cNvSpPr>
              <a:spLocks noChangeArrowheads="1"/>
            </p:cNvSpPr>
            <p:nvPr/>
          </p:nvSpPr>
          <p:spPr bwMode="auto">
            <a:xfrm rot="10800000">
              <a:off x="4270" y="13158"/>
              <a:ext cx="5051" cy="1612"/>
            </a:xfrm>
            <a:prstGeom prst="rtTriangle">
              <a:avLst/>
            </a:prstGeom>
            <a:solidFill>
              <a:srgbClr val="C0C0C0"/>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68" name="Line 8"/>
            <p:cNvSpPr>
              <a:spLocks noChangeShapeType="1"/>
            </p:cNvSpPr>
            <p:nvPr/>
          </p:nvSpPr>
          <p:spPr bwMode="auto">
            <a:xfrm>
              <a:off x="3096" y="11640"/>
              <a:ext cx="1" cy="3413"/>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69" name="Line 9"/>
            <p:cNvSpPr>
              <a:spLocks noChangeShapeType="1"/>
            </p:cNvSpPr>
            <p:nvPr/>
          </p:nvSpPr>
          <p:spPr bwMode="auto">
            <a:xfrm>
              <a:off x="3083" y="15065"/>
              <a:ext cx="62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70" name="Text Box 10"/>
            <p:cNvSpPr txBox="1">
              <a:spLocks noChangeArrowheads="1"/>
            </p:cNvSpPr>
            <p:nvPr/>
          </p:nvSpPr>
          <p:spPr bwMode="auto">
            <a:xfrm>
              <a:off x="7833" y="15127"/>
              <a:ext cx="1825"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a:r>
                <a:rPr lang="en-US" altLang="sk-SK" sz="1800"/>
                <a:t>More Structured</a:t>
              </a:r>
            </a:p>
          </p:txBody>
        </p:sp>
        <p:sp>
          <p:nvSpPr>
            <p:cNvPr id="66571" name="Text Box 11"/>
            <p:cNvSpPr txBox="1">
              <a:spLocks noChangeArrowheads="1"/>
            </p:cNvSpPr>
            <p:nvPr/>
          </p:nvSpPr>
          <p:spPr bwMode="auto">
            <a:xfrm>
              <a:off x="3020" y="15140"/>
              <a:ext cx="1538" cy="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a:r>
                <a:rPr lang="en-US" altLang="sk-SK" sz="1800"/>
                <a:t>Less Structured</a:t>
              </a:r>
            </a:p>
          </p:txBody>
        </p:sp>
        <p:sp>
          <p:nvSpPr>
            <p:cNvPr id="66572" name="Text Box 12"/>
            <p:cNvSpPr txBox="1">
              <a:spLocks noChangeArrowheads="1"/>
            </p:cNvSpPr>
            <p:nvPr/>
          </p:nvSpPr>
          <p:spPr bwMode="auto">
            <a:xfrm>
              <a:off x="2545" y="12165"/>
              <a:ext cx="513" cy="2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a:endParaRPr lang="sk-SK" altLang="sk-SK" b="0"/>
            </a:p>
          </p:txBody>
        </p:sp>
        <p:sp>
          <p:nvSpPr>
            <p:cNvPr id="66573" name="Line 13"/>
            <p:cNvSpPr>
              <a:spLocks noChangeShapeType="1"/>
            </p:cNvSpPr>
            <p:nvPr/>
          </p:nvSpPr>
          <p:spPr bwMode="auto">
            <a:xfrm>
              <a:off x="3083" y="12803"/>
              <a:ext cx="6225" cy="19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74" name="Line 14"/>
            <p:cNvSpPr>
              <a:spLocks noChangeShapeType="1"/>
            </p:cNvSpPr>
            <p:nvPr/>
          </p:nvSpPr>
          <p:spPr bwMode="auto">
            <a:xfrm>
              <a:off x="3096" y="12115"/>
              <a:ext cx="6212" cy="105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75" name="Text Box 15"/>
            <p:cNvSpPr txBox="1">
              <a:spLocks noChangeArrowheads="1"/>
            </p:cNvSpPr>
            <p:nvPr/>
          </p:nvSpPr>
          <p:spPr bwMode="auto">
            <a:xfrm>
              <a:off x="6020" y="13030"/>
              <a:ext cx="3302" cy="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a:endParaRPr lang="en-US" altLang="sk-SK" sz="1600" dirty="0"/>
            </a:p>
            <a:p>
              <a:pPr algn="r"/>
              <a:r>
                <a:rPr lang="en-US" altLang="sk-SK" sz="1600" dirty="0"/>
                <a:t>Perform </a:t>
              </a:r>
              <a:r>
                <a:rPr lang="en-US" altLang="sk-SK" sz="1600" b="1" dirty="0"/>
                <a:t>audits</a:t>
              </a:r>
              <a:r>
                <a:rPr lang="en-US" altLang="sk-SK" sz="1600" dirty="0"/>
                <a:t> of design and effectiveness of specific governance related processes</a:t>
              </a:r>
            </a:p>
          </p:txBody>
        </p:sp>
        <p:sp>
          <p:nvSpPr>
            <p:cNvPr id="66576" name="Line 16"/>
            <p:cNvSpPr>
              <a:spLocks noChangeShapeType="1"/>
            </p:cNvSpPr>
            <p:nvPr/>
          </p:nvSpPr>
          <p:spPr bwMode="auto">
            <a:xfrm>
              <a:off x="3083" y="11677"/>
              <a:ext cx="6250"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77" name="Line 17"/>
            <p:cNvSpPr>
              <a:spLocks noChangeShapeType="1"/>
            </p:cNvSpPr>
            <p:nvPr/>
          </p:nvSpPr>
          <p:spPr bwMode="auto">
            <a:xfrm flipH="1">
              <a:off x="9320" y="11690"/>
              <a:ext cx="25" cy="33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sk-SK"/>
            </a:p>
          </p:txBody>
        </p:sp>
        <p:sp>
          <p:nvSpPr>
            <p:cNvPr id="66578" name="AutoShape 18"/>
            <p:cNvSpPr>
              <a:spLocks noChangeArrowheads="1"/>
            </p:cNvSpPr>
            <p:nvPr/>
          </p:nvSpPr>
          <p:spPr bwMode="auto">
            <a:xfrm>
              <a:off x="3096" y="12795"/>
              <a:ext cx="6225" cy="2000"/>
            </a:xfrm>
            <a:prstGeom prst="rtTriangle">
              <a:avLst/>
            </a:prstGeom>
            <a:solidFill>
              <a:srgbClr val="969696"/>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79" name="Text Box 19"/>
            <p:cNvSpPr txBox="1">
              <a:spLocks noChangeArrowheads="1"/>
            </p:cNvSpPr>
            <p:nvPr/>
          </p:nvSpPr>
          <p:spPr bwMode="auto">
            <a:xfrm>
              <a:off x="3133" y="13680"/>
              <a:ext cx="3325" cy="1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a:endParaRPr lang="en-US" altLang="sk-SK" sz="1600" dirty="0">
                <a:solidFill>
                  <a:srgbClr val="FFFFFF"/>
                </a:solidFill>
              </a:endParaRPr>
            </a:p>
            <a:p>
              <a:pPr algn="l"/>
              <a:r>
                <a:rPr lang="en-US" altLang="sk-SK" sz="1600" dirty="0"/>
                <a:t>Provide advice with focus on governance structure to meet </a:t>
              </a:r>
              <a:r>
                <a:rPr lang="en-US" altLang="sk-SK" sz="1600" b="1" dirty="0"/>
                <a:t>compliance</a:t>
              </a:r>
              <a:r>
                <a:rPr lang="en-US" altLang="sk-SK" sz="1600" dirty="0"/>
                <a:t> requirements and basic risks of organization</a:t>
              </a:r>
            </a:p>
          </p:txBody>
        </p:sp>
        <p:sp>
          <p:nvSpPr>
            <p:cNvPr id="66580" name="Rectangle 20"/>
            <p:cNvSpPr>
              <a:spLocks noChangeArrowheads="1"/>
            </p:cNvSpPr>
            <p:nvPr/>
          </p:nvSpPr>
          <p:spPr bwMode="auto">
            <a:xfrm>
              <a:off x="3096" y="14795"/>
              <a:ext cx="6212" cy="262"/>
            </a:xfrm>
            <a:prstGeom prst="rect">
              <a:avLst/>
            </a:prstGeom>
            <a:solidFill>
              <a:srgbClr val="969696"/>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81" name="AutoShape 21"/>
            <p:cNvSpPr>
              <a:spLocks noChangeArrowheads="1"/>
            </p:cNvSpPr>
            <p:nvPr/>
          </p:nvSpPr>
          <p:spPr bwMode="auto">
            <a:xfrm>
              <a:off x="4246" y="12307"/>
              <a:ext cx="5012" cy="863"/>
            </a:xfrm>
            <a:prstGeom prst="rtTriangle">
              <a:avLst/>
            </a:prstGeom>
            <a:solidFill>
              <a:srgbClr val="C0C0C0"/>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82" name="AutoShape 22"/>
            <p:cNvSpPr>
              <a:spLocks noChangeArrowheads="1"/>
            </p:cNvSpPr>
            <p:nvPr/>
          </p:nvSpPr>
          <p:spPr bwMode="auto">
            <a:xfrm rot="10800000">
              <a:off x="3109" y="12765"/>
              <a:ext cx="1175" cy="400"/>
            </a:xfrm>
            <a:prstGeom prst="rtTriangle">
              <a:avLst/>
            </a:prstGeom>
            <a:solidFill>
              <a:srgbClr val="C0C0C0"/>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83" name="AutoShape 23"/>
            <p:cNvSpPr>
              <a:spLocks noChangeArrowheads="1"/>
            </p:cNvSpPr>
            <p:nvPr/>
          </p:nvSpPr>
          <p:spPr bwMode="auto">
            <a:xfrm>
              <a:off x="3108" y="12133"/>
              <a:ext cx="1113" cy="175"/>
            </a:xfrm>
            <a:prstGeom prst="rtTriangle">
              <a:avLst/>
            </a:prstGeom>
            <a:solidFill>
              <a:srgbClr val="C0C0C0"/>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84" name="Rectangle 24"/>
            <p:cNvSpPr>
              <a:spLocks noChangeArrowheads="1"/>
            </p:cNvSpPr>
            <p:nvPr/>
          </p:nvSpPr>
          <p:spPr bwMode="auto">
            <a:xfrm>
              <a:off x="3095" y="12295"/>
              <a:ext cx="1163" cy="488"/>
            </a:xfrm>
            <a:prstGeom prst="rect">
              <a:avLst/>
            </a:prstGeom>
            <a:solidFill>
              <a:srgbClr val="C0C0C0"/>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k-SK"/>
            </a:p>
          </p:txBody>
        </p:sp>
        <p:sp>
          <p:nvSpPr>
            <p:cNvPr id="66585" name="Text Box 25"/>
            <p:cNvSpPr txBox="1">
              <a:spLocks noChangeArrowheads="1"/>
            </p:cNvSpPr>
            <p:nvPr/>
          </p:nvSpPr>
          <p:spPr bwMode="auto">
            <a:xfrm>
              <a:off x="4579" y="11476"/>
              <a:ext cx="5100" cy="9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sk-SK" sz="1600" dirty="0"/>
            </a:p>
            <a:p>
              <a:r>
                <a:rPr lang="en-US" altLang="sk-SK" sz="1600" dirty="0"/>
                <a:t>Consideration of </a:t>
              </a:r>
              <a:r>
                <a:rPr lang="en-US" altLang="sk-SK" sz="1600" b="1" dirty="0"/>
                <a:t>best practices </a:t>
              </a:r>
              <a:r>
                <a:rPr lang="en-US" altLang="sk-SK" sz="1600" dirty="0"/>
                <a:t>and adaptation to the specific organization – focus on </a:t>
              </a:r>
              <a:r>
                <a:rPr lang="en-US" altLang="sk-SK" sz="1600" b="1" dirty="0"/>
                <a:t>optimization</a:t>
              </a:r>
              <a:r>
                <a:rPr lang="en-US" altLang="sk-SK" sz="1600" dirty="0"/>
                <a:t> of governance practices and structure</a:t>
              </a:r>
            </a:p>
          </p:txBody>
        </p:sp>
      </p:grpSp>
      <p:sp>
        <p:nvSpPr>
          <p:cNvPr id="66586" name="Text Box 26"/>
          <p:cNvSpPr txBox="1">
            <a:spLocks noChangeArrowheads="1"/>
          </p:cNvSpPr>
          <p:nvPr/>
        </p:nvSpPr>
        <p:spPr bwMode="auto">
          <a:xfrm rot="16200000">
            <a:off x="-1161093" y="2846912"/>
            <a:ext cx="3831018" cy="861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sk-SK" sz="2000" dirty="0"/>
              <a:t>Allocation of Audit</a:t>
            </a:r>
          </a:p>
          <a:p>
            <a:pPr>
              <a:spcBef>
                <a:spcPct val="50000"/>
              </a:spcBef>
            </a:pPr>
            <a:endParaRPr lang="en-US" altLang="sk-SK" sz="2000" dirty="0"/>
          </a:p>
        </p:txBody>
      </p:sp>
    </p:spTree>
    <p:extLst>
      <p:ext uri="{BB962C8B-B14F-4D97-AF65-F5344CB8AC3E}">
        <p14:creationId xmlns="" xmlns:p14="http://schemas.microsoft.com/office/powerpoint/2010/main" val="3972987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ltLang="sk-SK" dirty="0"/>
              <a:t>IA </a:t>
            </a:r>
            <a:r>
              <a:rPr lang="sk-SK" altLang="sk-SK" dirty="0" err="1"/>
              <a:t>focus</a:t>
            </a:r>
            <a:r>
              <a:rPr lang="sk-SK" altLang="sk-SK" dirty="0"/>
              <a:t> </a:t>
            </a:r>
            <a:r>
              <a:rPr lang="sk-SK" altLang="sk-SK" dirty="0" err="1"/>
              <a:t>areas</a:t>
            </a:r>
            <a:r>
              <a:rPr lang="sk-SK" dirty="0"/>
              <a:t/>
            </a:r>
            <a:br>
              <a:rPr lang="sk-SK" dirty="0"/>
            </a:br>
            <a:r>
              <a:rPr lang="en-GB" dirty="0" smtClean="0"/>
              <a:t>Principles</a:t>
            </a:r>
            <a:r>
              <a:rPr lang="sk-SK" dirty="0" smtClean="0"/>
              <a:t> </a:t>
            </a:r>
            <a:r>
              <a:rPr lang="en-US" dirty="0" smtClean="0"/>
              <a:t>of </a:t>
            </a:r>
            <a:r>
              <a:rPr lang="sk-SK" dirty="0" err="1" smtClean="0"/>
              <a:t>Corporate</a:t>
            </a:r>
            <a:r>
              <a:rPr lang="sk-SK" dirty="0" smtClean="0"/>
              <a:t> </a:t>
            </a:r>
            <a:r>
              <a:rPr lang="sk-SK" dirty="0" err="1" smtClean="0"/>
              <a:t>Governance</a:t>
            </a:r>
            <a:r>
              <a:rPr lang="sk-SK" dirty="0" smtClean="0"/>
              <a:t> (EBA)</a:t>
            </a:r>
            <a:endParaRPr lang="sk-SK" dirty="0"/>
          </a:p>
        </p:txBody>
      </p:sp>
      <p:grpSp>
        <p:nvGrpSpPr>
          <p:cNvPr id="3" name="Group 96"/>
          <p:cNvGrpSpPr/>
          <p:nvPr/>
        </p:nvGrpSpPr>
        <p:grpSpPr>
          <a:xfrm>
            <a:off x="1475656" y="908720"/>
            <a:ext cx="5904656" cy="5400600"/>
            <a:chOff x="1075144" y="2002556"/>
            <a:chExt cx="1105383" cy="1105382"/>
          </a:xfrm>
        </p:grpSpPr>
        <p:sp>
          <p:nvSpPr>
            <p:cNvPr id="73" name="Freeform 57"/>
            <p:cNvSpPr>
              <a:spLocks/>
            </p:cNvSpPr>
            <p:nvPr/>
          </p:nvSpPr>
          <p:spPr bwMode="gray">
            <a:xfrm>
              <a:off x="1399325" y="2898317"/>
              <a:ext cx="454584" cy="209621"/>
            </a:xfrm>
            <a:custGeom>
              <a:avLst/>
              <a:gdLst/>
              <a:ahLst/>
              <a:cxnLst>
                <a:cxn ang="0">
                  <a:pos x="41" y="0"/>
                </a:cxn>
                <a:cxn ang="0">
                  <a:pos x="0" y="85"/>
                </a:cxn>
                <a:cxn ang="0">
                  <a:pos x="121" y="111"/>
                </a:cxn>
                <a:cxn ang="0">
                  <a:pos x="241" y="85"/>
                </a:cxn>
                <a:cxn ang="0">
                  <a:pos x="200" y="0"/>
                </a:cxn>
                <a:cxn ang="0">
                  <a:pos x="41" y="0"/>
                </a:cxn>
              </a:cxnLst>
              <a:rect l="0" t="0" r="r" b="b"/>
              <a:pathLst>
                <a:path w="241" h="111">
                  <a:moveTo>
                    <a:pt x="41" y="0"/>
                  </a:moveTo>
                  <a:cubicBezTo>
                    <a:pt x="0" y="85"/>
                    <a:pt x="0" y="85"/>
                    <a:pt x="0" y="85"/>
                  </a:cubicBezTo>
                  <a:cubicBezTo>
                    <a:pt x="37" y="102"/>
                    <a:pt x="78" y="111"/>
                    <a:pt x="121" y="111"/>
                  </a:cubicBezTo>
                  <a:cubicBezTo>
                    <a:pt x="164" y="111"/>
                    <a:pt x="205" y="102"/>
                    <a:pt x="241" y="85"/>
                  </a:cubicBezTo>
                  <a:cubicBezTo>
                    <a:pt x="200" y="0"/>
                    <a:pt x="200" y="0"/>
                    <a:pt x="200" y="0"/>
                  </a:cubicBezTo>
                  <a:cubicBezTo>
                    <a:pt x="151" y="21"/>
                    <a:pt x="93" y="23"/>
                    <a:pt x="41" y="0"/>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4" name="Freeform 58"/>
            <p:cNvSpPr>
              <a:spLocks/>
            </p:cNvSpPr>
            <p:nvPr/>
          </p:nvSpPr>
          <p:spPr bwMode="gray">
            <a:xfrm>
              <a:off x="1640632" y="2204864"/>
              <a:ext cx="253495" cy="232776"/>
            </a:xfrm>
            <a:custGeom>
              <a:avLst/>
              <a:gdLst/>
              <a:ahLst/>
              <a:cxnLst>
                <a:cxn ang="0">
                  <a:pos x="59" y="124"/>
                </a:cxn>
                <a:cxn ang="0">
                  <a:pos x="134" y="64"/>
                </a:cxn>
                <a:cxn ang="0">
                  <a:pos x="86" y="25"/>
                </a:cxn>
                <a:cxn ang="0">
                  <a:pos x="0" y="0"/>
                </a:cxn>
                <a:cxn ang="0">
                  <a:pos x="0" y="95"/>
                </a:cxn>
                <a:cxn ang="0">
                  <a:pos x="38" y="107"/>
                </a:cxn>
                <a:cxn ang="0">
                  <a:pos x="59" y="124"/>
                </a:cxn>
              </a:cxnLst>
              <a:rect l="0" t="0" r="r" b="b"/>
              <a:pathLst>
                <a:path w="134" h="124">
                  <a:moveTo>
                    <a:pt x="59" y="124"/>
                  </a:moveTo>
                  <a:cubicBezTo>
                    <a:pt x="134" y="64"/>
                    <a:pt x="134" y="64"/>
                    <a:pt x="134" y="64"/>
                  </a:cubicBezTo>
                  <a:cubicBezTo>
                    <a:pt x="120" y="49"/>
                    <a:pt x="104" y="36"/>
                    <a:pt x="86" y="25"/>
                  </a:cubicBezTo>
                  <a:cubicBezTo>
                    <a:pt x="59" y="9"/>
                    <a:pt x="29" y="1"/>
                    <a:pt x="0" y="0"/>
                  </a:cubicBezTo>
                  <a:cubicBezTo>
                    <a:pt x="0" y="95"/>
                    <a:pt x="0" y="95"/>
                    <a:pt x="0" y="95"/>
                  </a:cubicBezTo>
                  <a:cubicBezTo>
                    <a:pt x="13" y="96"/>
                    <a:pt x="26" y="100"/>
                    <a:pt x="38" y="107"/>
                  </a:cubicBezTo>
                  <a:cubicBezTo>
                    <a:pt x="46" y="112"/>
                    <a:pt x="53" y="117"/>
                    <a:pt x="59" y="124"/>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5" name="Freeform 59"/>
            <p:cNvSpPr>
              <a:spLocks/>
            </p:cNvSpPr>
            <p:nvPr/>
          </p:nvSpPr>
          <p:spPr bwMode="gray">
            <a:xfrm>
              <a:off x="1267703" y="2347454"/>
              <a:ext cx="216933" cy="271776"/>
            </a:xfrm>
            <a:custGeom>
              <a:avLst/>
              <a:gdLst/>
              <a:ahLst/>
              <a:cxnLst>
                <a:cxn ang="0">
                  <a:pos x="112" y="65"/>
                </a:cxn>
                <a:cxn ang="0">
                  <a:pos x="115" y="59"/>
                </a:cxn>
                <a:cxn ang="0">
                  <a:pos x="41" y="0"/>
                </a:cxn>
                <a:cxn ang="0">
                  <a:pos x="30" y="17"/>
                </a:cxn>
                <a:cxn ang="0">
                  <a:pos x="8" y="144"/>
                </a:cxn>
                <a:cxn ang="0">
                  <a:pos x="100" y="123"/>
                </a:cxn>
                <a:cxn ang="0">
                  <a:pos x="112" y="65"/>
                </a:cxn>
              </a:cxnLst>
              <a:rect l="0" t="0" r="r" b="b"/>
              <a:pathLst>
                <a:path w="115" h="144">
                  <a:moveTo>
                    <a:pt x="112" y="65"/>
                  </a:moveTo>
                  <a:cubicBezTo>
                    <a:pt x="113" y="63"/>
                    <a:pt x="114" y="61"/>
                    <a:pt x="115" y="59"/>
                  </a:cubicBezTo>
                  <a:cubicBezTo>
                    <a:pt x="41" y="0"/>
                    <a:pt x="41" y="0"/>
                    <a:pt x="41" y="0"/>
                  </a:cubicBezTo>
                  <a:cubicBezTo>
                    <a:pt x="37" y="5"/>
                    <a:pt x="33" y="11"/>
                    <a:pt x="30" y="17"/>
                  </a:cubicBezTo>
                  <a:cubicBezTo>
                    <a:pt x="7" y="57"/>
                    <a:pt x="0" y="102"/>
                    <a:pt x="8" y="144"/>
                  </a:cubicBezTo>
                  <a:cubicBezTo>
                    <a:pt x="100" y="123"/>
                    <a:pt x="100" y="123"/>
                    <a:pt x="100" y="123"/>
                  </a:cubicBezTo>
                  <a:cubicBezTo>
                    <a:pt x="98" y="104"/>
                    <a:pt x="101" y="83"/>
                    <a:pt x="112" y="65"/>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6" name="Freeform 60"/>
            <p:cNvSpPr>
              <a:spLocks/>
            </p:cNvSpPr>
            <p:nvPr/>
          </p:nvSpPr>
          <p:spPr bwMode="gray">
            <a:xfrm>
              <a:off x="1488291" y="2715509"/>
              <a:ext cx="279088" cy="202308"/>
            </a:xfrm>
            <a:custGeom>
              <a:avLst/>
              <a:gdLst/>
              <a:ahLst/>
              <a:cxnLst>
                <a:cxn ang="0">
                  <a:pos x="41" y="0"/>
                </a:cxn>
                <a:cxn ang="0">
                  <a:pos x="0" y="86"/>
                </a:cxn>
                <a:cxn ang="0">
                  <a:pos x="148" y="86"/>
                </a:cxn>
                <a:cxn ang="0">
                  <a:pos x="107" y="0"/>
                </a:cxn>
                <a:cxn ang="0">
                  <a:pos x="41" y="0"/>
                </a:cxn>
              </a:cxnLst>
              <a:rect l="0" t="0" r="r" b="b"/>
              <a:pathLst>
                <a:path w="148" h="107">
                  <a:moveTo>
                    <a:pt x="41" y="0"/>
                  </a:moveTo>
                  <a:cubicBezTo>
                    <a:pt x="0" y="86"/>
                    <a:pt x="0" y="86"/>
                    <a:pt x="0" y="86"/>
                  </a:cubicBezTo>
                  <a:cubicBezTo>
                    <a:pt x="48" y="107"/>
                    <a:pt x="102" y="106"/>
                    <a:pt x="148" y="86"/>
                  </a:cubicBezTo>
                  <a:cubicBezTo>
                    <a:pt x="107" y="0"/>
                    <a:pt x="107" y="0"/>
                    <a:pt x="107" y="0"/>
                  </a:cubicBezTo>
                  <a:cubicBezTo>
                    <a:pt x="86" y="8"/>
                    <a:pt x="62" y="9"/>
                    <a:pt x="41" y="0"/>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7" name="Freeform 61"/>
            <p:cNvSpPr>
              <a:spLocks/>
            </p:cNvSpPr>
            <p:nvPr/>
          </p:nvSpPr>
          <p:spPr bwMode="gray">
            <a:xfrm>
              <a:off x="1714974" y="2605824"/>
              <a:ext cx="251057" cy="259589"/>
            </a:xfrm>
            <a:custGeom>
              <a:avLst/>
              <a:gdLst/>
              <a:ahLst/>
              <a:cxnLst>
                <a:cxn ang="0">
                  <a:pos x="0" y="52"/>
                </a:cxn>
                <a:cxn ang="0">
                  <a:pos x="41" y="137"/>
                </a:cxn>
                <a:cxn ang="0">
                  <a:pos x="115" y="66"/>
                </a:cxn>
                <a:cxn ang="0">
                  <a:pos x="133" y="21"/>
                </a:cxn>
                <a:cxn ang="0">
                  <a:pos x="41" y="0"/>
                </a:cxn>
                <a:cxn ang="0">
                  <a:pos x="33" y="19"/>
                </a:cxn>
                <a:cxn ang="0">
                  <a:pos x="0" y="52"/>
                </a:cxn>
              </a:cxnLst>
              <a:rect l="0" t="0" r="r" b="b"/>
              <a:pathLst>
                <a:path w="133" h="137">
                  <a:moveTo>
                    <a:pt x="0" y="52"/>
                  </a:moveTo>
                  <a:cubicBezTo>
                    <a:pt x="41" y="137"/>
                    <a:pt x="41" y="137"/>
                    <a:pt x="41" y="137"/>
                  </a:cubicBezTo>
                  <a:cubicBezTo>
                    <a:pt x="71" y="121"/>
                    <a:pt x="97" y="97"/>
                    <a:pt x="115" y="66"/>
                  </a:cubicBezTo>
                  <a:cubicBezTo>
                    <a:pt x="123" y="52"/>
                    <a:pt x="129" y="37"/>
                    <a:pt x="133" y="21"/>
                  </a:cubicBezTo>
                  <a:cubicBezTo>
                    <a:pt x="41" y="0"/>
                    <a:pt x="41" y="0"/>
                    <a:pt x="41" y="0"/>
                  </a:cubicBezTo>
                  <a:cubicBezTo>
                    <a:pt x="39" y="6"/>
                    <a:pt x="36" y="13"/>
                    <a:pt x="33" y="19"/>
                  </a:cubicBezTo>
                  <a:cubicBezTo>
                    <a:pt x="25" y="33"/>
                    <a:pt x="13" y="44"/>
                    <a:pt x="0" y="52"/>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8" name="Freeform 62"/>
            <p:cNvSpPr>
              <a:spLocks/>
            </p:cNvSpPr>
            <p:nvPr/>
          </p:nvSpPr>
          <p:spPr bwMode="gray">
            <a:xfrm>
              <a:off x="1288420" y="2605824"/>
              <a:ext cx="252276" cy="259589"/>
            </a:xfrm>
            <a:custGeom>
              <a:avLst/>
              <a:gdLst/>
              <a:ahLst/>
              <a:cxnLst>
                <a:cxn ang="0">
                  <a:pos x="93" y="0"/>
                </a:cxn>
                <a:cxn ang="0">
                  <a:pos x="0" y="21"/>
                </a:cxn>
                <a:cxn ang="0">
                  <a:pos x="87" y="134"/>
                </a:cxn>
                <a:cxn ang="0">
                  <a:pos x="93" y="137"/>
                </a:cxn>
                <a:cxn ang="0">
                  <a:pos x="134" y="52"/>
                </a:cxn>
                <a:cxn ang="0">
                  <a:pos x="93" y="0"/>
                </a:cxn>
              </a:cxnLst>
              <a:rect l="0" t="0" r="r" b="b"/>
              <a:pathLst>
                <a:path w="134" h="137">
                  <a:moveTo>
                    <a:pt x="93" y="0"/>
                  </a:moveTo>
                  <a:cubicBezTo>
                    <a:pt x="0" y="21"/>
                    <a:pt x="0" y="21"/>
                    <a:pt x="0" y="21"/>
                  </a:cubicBezTo>
                  <a:cubicBezTo>
                    <a:pt x="12" y="67"/>
                    <a:pt x="42" y="108"/>
                    <a:pt x="87" y="134"/>
                  </a:cubicBezTo>
                  <a:cubicBezTo>
                    <a:pt x="89" y="135"/>
                    <a:pt x="91" y="136"/>
                    <a:pt x="93" y="137"/>
                  </a:cubicBezTo>
                  <a:cubicBezTo>
                    <a:pt x="134" y="52"/>
                    <a:pt x="134" y="52"/>
                    <a:pt x="134" y="52"/>
                  </a:cubicBezTo>
                  <a:cubicBezTo>
                    <a:pt x="113" y="40"/>
                    <a:pt x="99" y="21"/>
                    <a:pt x="93" y="0"/>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79" name="Freeform 63"/>
            <p:cNvSpPr>
              <a:spLocks/>
            </p:cNvSpPr>
            <p:nvPr/>
          </p:nvSpPr>
          <p:spPr bwMode="gray">
            <a:xfrm>
              <a:off x="1769817" y="2347454"/>
              <a:ext cx="220589" cy="271776"/>
            </a:xfrm>
            <a:custGeom>
              <a:avLst/>
              <a:gdLst/>
              <a:ahLst/>
              <a:cxnLst>
                <a:cxn ang="0">
                  <a:pos x="15" y="123"/>
                </a:cxn>
                <a:cxn ang="0">
                  <a:pos x="108" y="144"/>
                </a:cxn>
                <a:cxn ang="0">
                  <a:pos x="74" y="0"/>
                </a:cxn>
                <a:cxn ang="0">
                  <a:pos x="0" y="59"/>
                </a:cxn>
                <a:cxn ang="0">
                  <a:pos x="15" y="123"/>
                </a:cxn>
              </a:cxnLst>
              <a:rect l="0" t="0" r="r" b="b"/>
              <a:pathLst>
                <a:path w="117" h="144">
                  <a:moveTo>
                    <a:pt x="15" y="123"/>
                  </a:moveTo>
                  <a:cubicBezTo>
                    <a:pt x="108" y="144"/>
                    <a:pt x="108" y="144"/>
                    <a:pt x="108" y="144"/>
                  </a:cubicBezTo>
                  <a:cubicBezTo>
                    <a:pt x="117" y="93"/>
                    <a:pt x="105" y="41"/>
                    <a:pt x="74" y="0"/>
                  </a:cubicBezTo>
                  <a:cubicBezTo>
                    <a:pt x="0" y="59"/>
                    <a:pt x="0" y="59"/>
                    <a:pt x="0" y="59"/>
                  </a:cubicBezTo>
                  <a:cubicBezTo>
                    <a:pt x="13" y="78"/>
                    <a:pt x="18" y="101"/>
                    <a:pt x="15" y="123"/>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0" name="Freeform 64"/>
            <p:cNvSpPr>
              <a:spLocks/>
            </p:cNvSpPr>
            <p:nvPr/>
          </p:nvSpPr>
          <p:spPr bwMode="gray">
            <a:xfrm>
              <a:off x="1361544" y="2204864"/>
              <a:ext cx="253495" cy="232776"/>
            </a:xfrm>
            <a:custGeom>
              <a:avLst/>
              <a:gdLst/>
              <a:ahLst/>
              <a:cxnLst>
                <a:cxn ang="0">
                  <a:pos x="134" y="95"/>
                </a:cxn>
                <a:cxn ang="0">
                  <a:pos x="134" y="0"/>
                </a:cxn>
                <a:cxn ang="0">
                  <a:pos x="0" y="64"/>
                </a:cxn>
                <a:cxn ang="0">
                  <a:pos x="74" y="124"/>
                </a:cxn>
                <a:cxn ang="0">
                  <a:pos x="134" y="95"/>
                </a:cxn>
              </a:cxnLst>
              <a:rect l="0" t="0" r="r" b="b"/>
              <a:pathLst>
                <a:path w="134" h="124">
                  <a:moveTo>
                    <a:pt x="134" y="95"/>
                  </a:moveTo>
                  <a:cubicBezTo>
                    <a:pt x="134" y="0"/>
                    <a:pt x="134" y="0"/>
                    <a:pt x="134" y="0"/>
                  </a:cubicBezTo>
                  <a:cubicBezTo>
                    <a:pt x="83" y="2"/>
                    <a:pt x="34" y="25"/>
                    <a:pt x="0" y="64"/>
                  </a:cubicBezTo>
                  <a:cubicBezTo>
                    <a:pt x="74" y="124"/>
                    <a:pt x="74" y="124"/>
                    <a:pt x="74" y="124"/>
                  </a:cubicBezTo>
                  <a:cubicBezTo>
                    <a:pt x="90" y="107"/>
                    <a:pt x="111" y="97"/>
                    <a:pt x="134" y="95"/>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1" name="Freeform 65"/>
            <p:cNvSpPr>
              <a:spLocks/>
            </p:cNvSpPr>
            <p:nvPr/>
          </p:nvSpPr>
          <p:spPr bwMode="gray">
            <a:xfrm>
              <a:off x="1092206" y="2650917"/>
              <a:ext cx="360743" cy="397304"/>
            </a:xfrm>
            <a:custGeom>
              <a:avLst/>
              <a:gdLst/>
              <a:ahLst/>
              <a:cxnLst>
                <a:cxn ang="0">
                  <a:pos x="92" y="0"/>
                </a:cxn>
                <a:cxn ang="0">
                  <a:pos x="0" y="21"/>
                </a:cxn>
                <a:cxn ang="0">
                  <a:pos x="150" y="210"/>
                </a:cxn>
                <a:cxn ang="0">
                  <a:pos x="191" y="125"/>
                </a:cxn>
                <a:cxn ang="0">
                  <a:pos x="185" y="121"/>
                </a:cxn>
                <a:cxn ang="0">
                  <a:pos x="92" y="0"/>
                </a:cxn>
              </a:cxnLst>
              <a:rect l="0" t="0" r="r" b="b"/>
              <a:pathLst>
                <a:path w="191" h="210">
                  <a:moveTo>
                    <a:pt x="92" y="0"/>
                  </a:moveTo>
                  <a:cubicBezTo>
                    <a:pt x="0" y="21"/>
                    <a:pt x="0" y="21"/>
                    <a:pt x="0" y="21"/>
                  </a:cubicBezTo>
                  <a:cubicBezTo>
                    <a:pt x="21" y="103"/>
                    <a:pt x="76" y="172"/>
                    <a:pt x="150" y="210"/>
                  </a:cubicBezTo>
                  <a:cubicBezTo>
                    <a:pt x="191" y="125"/>
                    <a:pt x="191" y="125"/>
                    <a:pt x="191" y="125"/>
                  </a:cubicBezTo>
                  <a:cubicBezTo>
                    <a:pt x="189" y="123"/>
                    <a:pt x="187" y="122"/>
                    <a:pt x="185" y="121"/>
                  </a:cubicBezTo>
                  <a:cubicBezTo>
                    <a:pt x="137" y="93"/>
                    <a:pt x="105" y="49"/>
                    <a:pt x="92" y="0"/>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2" name="Freeform 66"/>
            <p:cNvSpPr>
              <a:spLocks/>
            </p:cNvSpPr>
            <p:nvPr/>
          </p:nvSpPr>
          <p:spPr bwMode="gray">
            <a:xfrm>
              <a:off x="1801504" y="2650917"/>
              <a:ext cx="361961" cy="397304"/>
            </a:xfrm>
            <a:custGeom>
              <a:avLst/>
              <a:gdLst/>
              <a:ahLst/>
              <a:cxnLst>
                <a:cxn ang="0">
                  <a:pos x="0" y="125"/>
                </a:cxn>
                <a:cxn ang="0">
                  <a:pos x="41" y="210"/>
                </a:cxn>
                <a:cxn ang="0">
                  <a:pos x="192" y="21"/>
                </a:cxn>
                <a:cxn ang="0">
                  <a:pos x="100" y="0"/>
                </a:cxn>
                <a:cxn ang="0">
                  <a:pos x="80" y="48"/>
                </a:cxn>
                <a:cxn ang="0">
                  <a:pos x="0" y="125"/>
                </a:cxn>
              </a:cxnLst>
              <a:rect l="0" t="0" r="r" b="b"/>
              <a:pathLst>
                <a:path w="192" h="210">
                  <a:moveTo>
                    <a:pt x="0" y="125"/>
                  </a:moveTo>
                  <a:cubicBezTo>
                    <a:pt x="41" y="210"/>
                    <a:pt x="41" y="210"/>
                    <a:pt x="41" y="210"/>
                  </a:cubicBezTo>
                  <a:cubicBezTo>
                    <a:pt x="115" y="172"/>
                    <a:pt x="171" y="103"/>
                    <a:pt x="192" y="21"/>
                  </a:cubicBezTo>
                  <a:cubicBezTo>
                    <a:pt x="100" y="0"/>
                    <a:pt x="100" y="0"/>
                    <a:pt x="100" y="0"/>
                  </a:cubicBezTo>
                  <a:cubicBezTo>
                    <a:pt x="95" y="16"/>
                    <a:pt x="89" y="33"/>
                    <a:pt x="80" y="48"/>
                  </a:cubicBezTo>
                  <a:cubicBezTo>
                    <a:pt x="60" y="82"/>
                    <a:pt x="32" y="108"/>
                    <a:pt x="0" y="125"/>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3" name="Freeform 67"/>
            <p:cNvSpPr>
              <a:spLocks/>
            </p:cNvSpPr>
            <p:nvPr/>
          </p:nvSpPr>
          <p:spPr bwMode="gray">
            <a:xfrm>
              <a:off x="1205547" y="2002556"/>
              <a:ext cx="409492" cy="309556"/>
            </a:xfrm>
            <a:custGeom>
              <a:avLst/>
              <a:gdLst/>
              <a:ahLst/>
              <a:cxnLst>
                <a:cxn ang="0">
                  <a:pos x="217" y="95"/>
                </a:cxn>
                <a:cxn ang="0">
                  <a:pos x="217" y="0"/>
                </a:cxn>
                <a:cxn ang="0">
                  <a:pos x="0" y="105"/>
                </a:cxn>
                <a:cxn ang="0">
                  <a:pos x="73" y="164"/>
                </a:cxn>
                <a:cxn ang="0">
                  <a:pos x="217" y="95"/>
                </a:cxn>
              </a:cxnLst>
              <a:rect l="0" t="0" r="r" b="b"/>
              <a:pathLst>
                <a:path w="217" h="164">
                  <a:moveTo>
                    <a:pt x="217" y="95"/>
                  </a:moveTo>
                  <a:cubicBezTo>
                    <a:pt x="217" y="0"/>
                    <a:pt x="217" y="0"/>
                    <a:pt x="217" y="0"/>
                  </a:cubicBezTo>
                  <a:cubicBezTo>
                    <a:pt x="130" y="2"/>
                    <a:pt x="52" y="43"/>
                    <a:pt x="0" y="105"/>
                  </a:cubicBezTo>
                  <a:cubicBezTo>
                    <a:pt x="73" y="164"/>
                    <a:pt x="73" y="164"/>
                    <a:pt x="73" y="164"/>
                  </a:cubicBezTo>
                  <a:cubicBezTo>
                    <a:pt x="110" y="121"/>
                    <a:pt x="162" y="97"/>
                    <a:pt x="217" y="95"/>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4" name="Freeform 68"/>
            <p:cNvSpPr>
              <a:spLocks/>
            </p:cNvSpPr>
            <p:nvPr/>
          </p:nvSpPr>
          <p:spPr bwMode="gray">
            <a:xfrm>
              <a:off x="1928251" y="2220707"/>
              <a:ext cx="252276" cy="444835"/>
            </a:xfrm>
            <a:custGeom>
              <a:avLst/>
              <a:gdLst/>
              <a:ahLst/>
              <a:cxnLst>
                <a:cxn ang="0">
                  <a:pos x="36" y="214"/>
                </a:cxn>
                <a:cxn ang="0">
                  <a:pos x="128" y="235"/>
                </a:cxn>
                <a:cxn ang="0">
                  <a:pos x="134" y="177"/>
                </a:cxn>
                <a:cxn ang="0">
                  <a:pos x="74" y="0"/>
                </a:cxn>
                <a:cxn ang="0">
                  <a:pos x="0" y="59"/>
                </a:cxn>
                <a:cxn ang="0">
                  <a:pos x="36" y="214"/>
                </a:cxn>
              </a:cxnLst>
              <a:rect l="0" t="0" r="r" b="b"/>
              <a:pathLst>
                <a:path w="134" h="235">
                  <a:moveTo>
                    <a:pt x="36" y="214"/>
                  </a:moveTo>
                  <a:cubicBezTo>
                    <a:pt x="128" y="235"/>
                    <a:pt x="128" y="235"/>
                    <a:pt x="128" y="235"/>
                  </a:cubicBezTo>
                  <a:cubicBezTo>
                    <a:pt x="132" y="216"/>
                    <a:pt x="134" y="197"/>
                    <a:pt x="134" y="177"/>
                  </a:cubicBezTo>
                  <a:cubicBezTo>
                    <a:pt x="134" y="111"/>
                    <a:pt x="111" y="49"/>
                    <a:pt x="74" y="0"/>
                  </a:cubicBezTo>
                  <a:cubicBezTo>
                    <a:pt x="0" y="59"/>
                    <a:pt x="0" y="59"/>
                    <a:pt x="0" y="59"/>
                  </a:cubicBezTo>
                  <a:cubicBezTo>
                    <a:pt x="33" y="103"/>
                    <a:pt x="46" y="159"/>
                    <a:pt x="36" y="214"/>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5" name="Freeform 69"/>
            <p:cNvSpPr>
              <a:spLocks/>
            </p:cNvSpPr>
            <p:nvPr/>
          </p:nvSpPr>
          <p:spPr bwMode="gray">
            <a:xfrm>
              <a:off x="1075144" y="2220707"/>
              <a:ext cx="251057" cy="444835"/>
            </a:xfrm>
            <a:custGeom>
              <a:avLst/>
              <a:gdLst/>
              <a:ahLst/>
              <a:cxnLst>
                <a:cxn ang="0">
                  <a:pos x="121" y="78"/>
                </a:cxn>
                <a:cxn ang="0">
                  <a:pos x="133" y="59"/>
                </a:cxn>
                <a:cxn ang="0">
                  <a:pos x="60" y="0"/>
                </a:cxn>
                <a:cxn ang="0">
                  <a:pos x="0" y="177"/>
                </a:cxn>
                <a:cxn ang="0">
                  <a:pos x="6" y="235"/>
                </a:cxn>
                <a:cxn ang="0">
                  <a:pos x="98" y="214"/>
                </a:cxn>
                <a:cxn ang="0">
                  <a:pos x="121" y="78"/>
                </a:cxn>
              </a:cxnLst>
              <a:rect l="0" t="0" r="r" b="b"/>
              <a:pathLst>
                <a:path w="133" h="235">
                  <a:moveTo>
                    <a:pt x="121" y="78"/>
                  </a:moveTo>
                  <a:cubicBezTo>
                    <a:pt x="125" y="71"/>
                    <a:pt x="129" y="65"/>
                    <a:pt x="133" y="59"/>
                  </a:cubicBezTo>
                  <a:cubicBezTo>
                    <a:pt x="60" y="0"/>
                    <a:pt x="60" y="0"/>
                    <a:pt x="60" y="0"/>
                  </a:cubicBezTo>
                  <a:cubicBezTo>
                    <a:pt x="22" y="49"/>
                    <a:pt x="0" y="111"/>
                    <a:pt x="0" y="177"/>
                  </a:cubicBezTo>
                  <a:cubicBezTo>
                    <a:pt x="0" y="197"/>
                    <a:pt x="2" y="216"/>
                    <a:pt x="6" y="235"/>
                  </a:cubicBezTo>
                  <a:cubicBezTo>
                    <a:pt x="98" y="214"/>
                    <a:pt x="98" y="214"/>
                    <a:pt x="98" y="214"/>
                  </a:cubicBezTo>
                  <a:cubicBezTo>
                    <a:pt x="89" y="169"/>
                    <a:pt x="96" y="121"/>
                    <a:pt x="121" y="78"/>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6" name="Freeform 70"/>
            <p:cNvSpPr>
              <a:spLocks/>
            </p:cNvSpPr>
            <p:nvPr/>
          </p:nvSpPr>
          <p:spPr bwMode="gray">
            <a:xfrm>
              <a:off x="1640632" y="2002556"/>
              <a:ext cx="409492" cy="309556"/>
            </a:xfrm>
            <a:custGeom>
              <a:avLst/>
              <a:gdLst/>
              <a:ahLst/>
              <a:cxnLst>
                <a:cxn ang="0">
                  <a:pos x="143" y="164"/>
                </a:cxn>
                <a:cxn ang="0">
                  <a:pos x="217" y="105"/>
                </a:cxn>
                <a:cxn ang="0">
                  <a:pos x="0" y="0"/>
                </a:cxn>
                <a:cxn ang="0">
                  <a:pos x="0" y="95"/>
                </a:cxn>
                <a:cxn ang="0">
                  <a:pos x="92" y="121"/>
                </a:cxn>
                <a:cxn ang="0">
                  <a:pos x="143" y="164"/>
                </a:cxn>
              </a:cxnLst>
              <a:rect l="0" t="0" r="r" b="b"/>
              <a:pathLst>
                <a:path w="217" h="164">
                  <a:moveTo>
                    <a:pt x="143" y="164"/>
                  </a:moveTo>
                  <a:cubicBezTo>
                    <a:pt x="217" y="105"/>
                    <a:pt x="217" y="105"/>
                    <a:pt x="217" y="105"/>
                  </a:cubicBezTo>
                  <a:cubicBezTo>
                    <a:pt x="165" y="43"/>
                    <a:pt x="87" y="3"/>
                    <a:pt x="0" y="0"/>
                  </a:cubicBezTo>
                  <a:cubicBezTo>
                    <a:pt x="0" y="95"/>
                    <a:pt x="0" y="95"/>
                    <a:pt x="0" y="95"/>
                  </a:cubicBezTo>
                  <a:cubicBezTo>
                    <a:pt x="31" y="96"/>
                    <a:pt x="63" y="104"/>
                    <a:pt x="92" y="121"/>
                  </a:cubicBezTo>
                  <a:cubicBezTo>
                    <a:pt x="112" y="133"/>
                    <a:pt x="129" y="147"/>
                    <a:pt x="143" y="164"/>
                  </a:cubicBezTo>
                  <a:close/>
                </a:path>
              </a:pathLst>
            </a:custGeom>
            <a:solidFill>
              <a:srgbClr val="BFCCE3"/>
            </a:solidFill>
            <a:ln w="9525">
              <a:noFill/>
              <a:miter lim="800000"/>
              <a:headEnd/>
              <a:tailEnd/>
            </a:ln>
            <a:effectLst/>
          </p:spPr>
          <p:txBody>
            <a:bodyPr/>
            <a:lstStyle/>
            <a:p>
              <a:endParaRPr lang="en-GB" sz="1600" dirty="0">
                <a:solidFill>
                  <a:schemeClr val="bg1"/>
                </a:solidFill>
                <a:latin typeface="Arial" pitchFamily="34" charset="0"/>
                <a:cs typeface="Arial" pitchFamily="34" charset="0"/>
              </a:endParaRPr>
            </a:p>
          </p:txBody>
        </p:sp>
        <p:sp>
          <p:nvSpPr>
            <p:cNvPr id="87" name="Oval 71"/>
            <p:cNvSpPr>
              <a:spLocks noChangeAspect="1" noChangeArrowheads="1"/>
            </p:cNvSpPr>
            <p:nvPr>
              <p:custDataLst>
                <p:tags r:id="rId1"/>
              </p:custDataLst>
            </p:nvPr>
          </p:nvSpPr>
          <p:spPr bwMode="gray">
            <a:xfrm>
              <a:off x="1477323" y="2405953"/>
              <a:ext cx="303462" cy="301025"/>
            </a:xfrm>
            <a:prstGeom prst="ellipse">
              <a:avLst/>
            </a:prstGeom>
            <a:solidFill>
              <a:srgbClr val="00338D"/>
            </a:solidFill>
            <a:ln w="3175">
              <a:noFill/>
              <a:miter lim="800000"/>
              <a:headEnd/>
              <a:tailEnd/>
            </a:ln>
            <a:effectLst/>
          </p:spPr>
          <p:txBody>
            <a:bodyPr lIns="0" tIns="0" rIns="0" bIns="0" anchor="ctr"/>
            <a:lstStyle/>
            <a:p>
              <a:pPr marL="164127" indent="-164127" algn="ctr" defTabSz="740038">
                <a:spcBef>
                  <a:spcPct val="20000"/>
                </a:spcBef>
              </a:pPr>
              <a:endParaRPr lang="en-GB" sz="1600" b="1" dirty="0">
                <a:solidFill>
                  <a:schemeClr val="accent4"/>
                </a:solidFill>
                <a:latin typeface="Arial"/>
                <a:cs typeface="Arial" pitchFamily="34" charset="0"/>
              </a:endParaRPr>
            </a:p>
          </p:txBody>
        </p:sp>
      </p:grpSp>
      <p:sp>
        <p:nvSpPr>
          <p:cNvPr id="760" name="TextBox 759"/>
          <p:cNvSpPr txBox="1"/>
          <p:nvPr/>
        </p:nvSpPr>
        <p:spPr>
          <a:xfrm rot="1403173">
            <a:off x="4812229" y="1310057"/>
            <a:ext cx="1458962" cy="738664"/>
          </a:xfrm>
          <a:prstGeom prst="rect">
            <a:avLst/>
          </a:prstGeom>
          <a:noFill/>
        </p:spPr>
        <p:txBody>
          <a:bodyPr wrap="square" lIns="0" tIns="0" rIns="0" bIns="0" rtlCol="0">
            <a:spAutoFit/>
          </a:bodyPr>
          <a:lstStyle/>
          <a:p>
            <a:pPr algn="ctr"/>
            <a:r>
              <a:rPr lang="sk-SK" sz="1600" b="1" dirty="0">
                <a:solidFill>
                  <a:srgbClr val="00338D"/>
                </a:solidFill>
              </a:rPr>
              <a:t>8. Zodpovednosť vedenia</a:t>
            </a:r>
          </a:p>
        </p:txBody>
      </p:sp>
      <p:sp>
        <p:nvSpPr>
          <p:cNvPr id="761" name="TextBox 760"/>
          <p:cNvSpPr txBox="1"/>
          <p:nvPr/>
        </p:nvSpPr>
        <p:spPr>
          <a:xfrm rot="4654935">
            <a:off x="5368918" y="3082263"/>
            <a:ext cx="1125125" cy="492443"/>
          </a:xfrm>
          <a:prstGeom prst="rect">
            <a:avLst/>
          </a:prstGeom>
          <a:noFill/>
        </p:spPr>
        <p:txBody>
          <a:bodyPr wrap="square" lIns="0" tIns="0" rIns="0" bIns="0" rtlCol="0">
            <a:spAutoFit/>
          </a:bodyPr>
          <a:lstStyle/>
          <a:p>
            <a:r>
              <a:rPr lang="sk-SK" sz="1600" b="1" dirty="0">
                <a:solidFill>
                  <a:srgbClr val="00338D"/>
                </a:solidFill>
              </a:rPr>
              <a:t>2. Kvalifikácia</a:t>
            </a:r>
          </a:p>
        </p:txBody>
      </p:sp>
      <p:sp>
        <p:nvSpPr>
          <p:cNvPr id="763" name="TextBox 762"/>
          <p:cNvSpPr txBox="1"/>
          <p:nvPr/>
        </p:nvSpPr>
        <p:spPr>
          <a:xfrm rot="18502981">
            <a:off x="4649007" y="4181031"/>
            <a:ext cx="1725192" cy="492443"/>
          </a:xfrm>
          <a:prstGeom prst="rect">
            <a:avLst/>
          </a:prstGeom>
          <a:noFill/>
        </p:spPr>
        <p:txBody>
          <a:bodyPr wrap="square" lIns="0" tIns="0" rIns="0" bIns="0" rtlCol="0">
            <a:spAutoFit/>
          </a:bodyPr>
          <a:lstStyle/>
          <a:p>
            <a:pPr algn="ctr"/>
            <a:r>
              <a:rPr lang="sk-SK" sz="1600" b="1" dirty="0">
                <a:solidFill>
                  <a:srgbClr val="00338D"/>
                </a:solidFill>
              </a:rPr>
              <a:t>3. Riadiace</a:t>
            </a:r>
          </a:p>
          <a:p>
            <a:pPr algn="ctr"/>
            <a:r>
              <a:rPr lang="sk-SK" sz="1600" b="1" dirty="0">
                <a:solidFill>
                  <a:schemeClr val="bg1"/>
                </a:solidFill>
              </a:rPr>
              <a:t> </a:t>
            </a:r>
            <a:r>
              <a:rPr lang="sk-SK" sz="1600" b="1" dirty="0">
                <a:solidFill>
                  <a:srgbClr val="00338D"/>
                </a:solidFill>
              </a:rPr>
              <a:t>postupy</a:t>
            </a:r>
          </a:p>
        </p:txBody>
      </p:sp>
      <p:sp>
        <p:nvSpPr>
          <p:cNvPr id="764" name="TextBox 763"/>
          <p:cNvSpPr txBox="1"/>
          <p:nvPr/>
        </p:nvSpPr>
        <p:spPr>
          <a:xfrm>
            <a:off x="4033740" y="4725144"/>
            <a:ext cx="1402356" cy="492443"/>
          </a:xfrm>
          <a:prstGeom prst="rect">
            <a:avLst/>
          </a:prstGeom>
          <a:noFill/>
        </p:spPr>
        <p:txBody>
          <a:bodyPr wrap="square" lIns="0" tIns="0" rIns="0" bIns="0" rtlCol="0">
            <a:spAutoFit/>
          </a:bodyPr>
          <a:lstStyle/>
          <a:p>
            <a:r>
              <a:rPr lang="sk-SK" sz="1600" b="1" dirty="0">
                <a:solidFill>
                  <a:srgbClr val="00338D"/>
                </a:solidFill>
              </a:rPr>
              <a:t>4. CG </a:t>
            </a:r>
            <a:endParaRPr lang="en-US" sz="1600" b="1" dirty="0" smtClean="0">
              <a:solidFill>
                <a:srgbClr val="00338D"/>
              </a:solidFill>
            </a:endParaRPr>
          </a:p>
          <a:p>
            <a:r>
              <a:rPr lang="sk-SK" sz="1600" b="1" dirty="0" smtClean="0">
                <a:solidFill>
                  <a:srgbClr val="00338D"/>
                </a:solidFill>
              </a:rPr>
              <a:t>skupiny</a:t>
            </a:r>
            <a:endParaRPr lang="sk-SK" sz="1600" b="1" dirty="0">
              <a:solidFill>
                <a:srgbClr val="00338D"/>
              </a:solidFill>
            </a:endParaRPr>
          </a:p>
        </p:txBody>
      </p:sp>
      <p:sp>
        <p:nvSpPr>
          <p:cNvPr id="765" name="TextBox 764"/>
          <p:cNvSpPr txBox="1"/>
          <p:nvPr/>
        </p:nvSpPr>
        <p:spPr>
          <a:xfrm rot="3266028">
            <a:off x="2714092" y="4115871"/>
            <a:ext cx="1141477" cy="738664"/>
          </a:xfrm>
          <a:prstGeom prst="rect">
            <a:avLst/>
          </a:prstGeom>
          <a:noFill/>
        </p:spPr>
        <p:txBody>
          <a:bodyPr wrap="square" lIns="0" tIns="0" rIns="0" bIns="0" rtlCol="0">
            <a:spAutoFit/>
          </a:bodyPr>
          <a:lstStyle/>
          <a:p>
            <a:pPr algn="ctr"/>
            <a:r>
              <a:rPr lang="sk-SK" sz="1600" b="1" dirty="0">
                <a:solidFill>
                  <a:srgbClr val="00338D"/>
                </a:solidFill>
              </a:rPr>
              <a:t>5. Riadenie </a:t>
            </a:r>
          </a:p>
          <a:p>
            <a:pPr algn="ctr"/>
            <a:r>
              <a:rPr lang="sk-SK" sz="1600" b="1" dirty="0">
                <a:solidFill>
                  <a:srgbClr val="00338D"/>
                </a:solidFill>
              </a:rPr>
              <a:t>manažmentom</a:t>
            </a:r>
          </a:p>
        </p:txBody>
      </p:sp>
      <p:sp>
        <p:nvSpPr>
          <p:cNvPr id="766" name="TextBox 765"/>
          <p:cNvSpPr txBox="1"/>
          <p:nvPr/>
        </p:nvSpPr>
        <p:spPr>
          <a:xfrm rot="17111869">
            <a:off x="2525335" y="2948281"/>
            <a:ext cx="846087" cy="738664"/>
          </a:xfrm>
          <a:prstGeom prst="rect">
            <a:avLst/>
          </a:prstGeom>
          <a:noFill/>
        </p:spPr>
        <p:txBody>
          <a:bodyPr wrap="square" lIns="0" tIns="0" rIns="0" bIns="0" rtlCol="0">
            <a:spAutoFit/>
          </a:bodyPr>
          <a:lstStyle/>
          <a:p>
            <a:pPr algn="ctr"/>
            <a:r>
              <a:rPr lang="sk-SK" sz="1600" b="1" dirty="0">
                <a:solidFill>
                  <a:srgbClr val="00338D"/>
                </a:solidFill>
              </a:rPr>
              <a:t>6. Interné </a:t>
            </a:r>
          </a:p>
          <a:p>
            <a:pPr algn="ctr"/>
            <a:r>
              <a:rPr lang="sk-SK" sz="1600" b="1" dirty="0">
                <a:solidFill>
                  <a:srgbClr val="00338D"/>
                </a:solidFill>
              </a:rPr>
              <a:t>kontroly</a:t>
            </a:r>
          </a:p>
        </p:txBody>
      </p:sp>
      <p:sp>
        <p:nvSpPr>
          <p:cNvPr id="767" name="TextBox 766"/>
          <p:cNvSpPr txBox="1"/>
          <p:nvPr/>
        </p:nvSpPr>
        <p:spPr>
          <a:xfrm rot="19873090">
            <a:off x="3068470" y="2097767"/>
            <a:ext cx="1476163" cy="492443"/>
          </a:xfrm>
          <a:prstGeom prst="rect">
            <a:avLst/>
          </a:prstGeom>
          <a:noFill/>
        </p:spPr>
        <p:txBody>
          <a:bodyPr wrap="square" lIns="0" tIns="0" rIns="0" bIns="0" rtlCol="0">
            <a:spAutoFit/>
          </a:bodyPr>
          <a:lstStyle/>
          <a:p>
            <a:pPr algn="ctr"/>
            <a:r>
              <a:rPr lang="sk-SK" sz="1600" b="1" dirty="0">
                <a:solidFill>
                  <a:srgbClr val="00338D"/>
                </a:solidFill>
              </a:rPr>
              <a:t>7. Manažment</a:t>
            </a:r>
          </a:p>
          <a:p>
            <a:pPr algn="ctr"/>
            <a:r>
              <a:rPr lang="sk-SK" sz="1600" b="1" dirty="0">
                <a:solidFill>
                  <a:srgbClr val="00338D"/>
                </a:solidFill>
              </a:rPr>
              <a:t> rizika</a:t>
            </a:r>
          </a:p>
        </p:txBody>
      </p:sp>
      <p:sp>
        <p:nvSpPr>
          <p:cNvPr id="768" name="TextBox 767"/>
          <p:cNvSpPr txBox="1"/>
          <p:nvPr/>
        </p:nvSpPr>
        <p:spPr>
          <a:xfrm rot="1410761">
            <a:off x="4374537" y="2158328"/>
            <a:ext cx="1328548" cy="492443"/>
          </a:xfrm>
          <a:prstGeom prst="rect">
            <a:avLst/>
          </a:prstGeom>
          <a:noFill/>
        </p:spPr>
        <p:txBody>
          <a:bodyPr wrap="square" lIns="0" tIns="0" rIns="0" bIns="0" rtlCol="0">
            <a:spAutoFit/>
          </a:bodyPr>
          <a:lstStyle/>
          <a:p>
            <a:pPr algn="ctr"/>
            <a:r>
              <a:rPr lang="sk-SK" sz="1600" b="1" dirty="0">
                <a:solidFill>
                  <a:srgbClr val="00338D"/>
                </a:solidFill>
              </a:rPr>
              <a:t>1. Interná </a:t>
            </a:r>
            <a:r>
              <a:rPr lang="sk-SK" sz="1600" b="1" dirty="0" err="1" smtClean="0">
                <a:solidFill>
                  <a:srgbClr val="00338D"/>
                </a:solidFill>
              </a:rPr>
              <a:t>komun</a:t>
            </a:r>
            <a:r>
              <a:rPr lang="en-US" sz="1600" b="1" dirty="0" smtClean="0">
                <a:solidFill>
                  <a:srgbClr val="00338D"/>
                </a:solidFill>
              </a:rPr>
              <a:t>.</a:t>
            </a:r>
            <a:endParaRPr lang="sk-SK" sz="1600" b="1" dirty="0">
              <a:solidFill>
                <a:srgbClr val="00338D"/>
              </a:solidFill>
            </a:endParaRPr>
          </a:p>
        </p:txBody>
      </p:sp>
      <p:sp>
        <p:nvSpPr>
          <p:cNvPr id="769" name="TextBox 768"/>
          <p:cNvSpPr txBox="1"/>
          <p:nvPr/>
        </p:nvSpPr>
        <p:spPr>
          <a:xfrm>
            <a:off x="3837519" y="3459003"/>
            <a:ext cx="1247011" cy="246221"/>
          </a:xfrm>
          <a:prstGeom prst="rect">
            <a:avLst/>
          </a:prstGeom>
          <a:noFill/>
        </p:spPr>
        <p:txBody>
          <a:bodyPr wrap="square" lIns="0" tIns="0" rIns="0" bIns="0" rtlCol="0">
            <a:spAutoFit/>
          </a:bodyPr>
          <a:lstStyle/>
          <a:p>
            <a:r>
              <a:rPr lang="sk-SK" sz="1600" b="1" dirty="0" smtClean="0">
                <a:solidFill>
                  <a:srgbClr val="BFCCE3"/>
                </a:solidFill>
              </a:rPr>
              <a:t>Princípy CG</a:t>
            </a:r>
            <a:endParaRPr lang="sk-SK" sz="1600" b="1" dirty="0">
              <a:solidFill>
                <a:srgbClr val="BFCCE3"/>
              </a:solidFill>
            </a:endParaRPr>
          </a:p>
        </p:txBody>
      </p:sp>
      <p:sp>
        <p:nvSpPr>
          <p:cNvPr id="770" name="TextBox 769"/>
          <p:cNvSpPr txBox="1"/>
          <p:nvPr/>
        </p:nvSpPr>
        <p:spPr>
          <a:xfrm rot="19955560">
            <a:off x="2382580" y="1365260"/>
            <a:ext cx="1992821" cy="492443"/>
          </a:xfrm>
          <a:prstGeom prst="rect">
            <a:avLst/>
          </a:prstGeom>
          <a:noFill/>
        </p:spPr>
        <p:txBody>
          <a:bodyPr wrap="square" lIns="0" tIns="0" rIns="0" bIns="0" rtlCol="0">
            <a:spAutoFit/>
          </a:bodyPr>
          <a:lstStyle/>
          <a:p>
            <a:pPr algn="ctr"/>
            <a:r>
              <a:rPr lang="sk-SK" sz="1600" b="1" dirty="0">
                <a:solidFill>
                  <a:srgbClr val="00338D"/>
                </a:solidFill>
              </a:rPr>
              <a:t>14. Odmeňovanie zamestnancov</a:t>
            </a:r>
          </a:p>
        </p:txBody>
      </p:sp>
      <p:sp>
        <p:nvSpPr>
          <p:cNvPr id="771" name="TextBox 770"/>
          <p:cNvSpPr txBox="1"/>
          <p:nvPr/>
        </p:nvSpPr>
        <p:spPr>
          <a:xfrm rot="4449464">
            <a:off x="5982207" y="2907664"/>
            <a:ext cx="1650183" cy="492443"/>
          </a:xfrm>
          <a:prstGeom prst="rect">
            <a:avLst/>
          </a:prstGeom>
          <a:noFill/>
        </p:spPr>
        <p:txBody>
          <a:bodyPr wrap="square" lIns="0" tIns="0" rIns="0" bIns="0" rtlCol="0">
            <a:spAutoFit/>
          </a:bodyPr>
          <a:lstStyle/>
          <a:p>
            <a:pPr algn="ctr"/>
            <a:r>
              <a:rPr lang="sk-SK" sz="1600" b="1" dirty="0">
                <a:solidFill>
                  <a:srgbClr val="00338D"/>
                </a:solidFill>
              </a:rPr>
              <a:t>9. Použitie inej práce</a:t>
            </a:r>
          </a:p>
        </p:txBody>
      </p:sp>
      <p:sp>
        <p:nvSpPr>
          <p:cNvPr id="772" name="TextBox 771"/>
          <p:cNvSpPr txBox="1"/>
          <p:nvPr/>
        </p:nvSpPr>
        <p:spPr>
          <a:xfrm rot="18607442">
            <a:off x="5194389" y="4771520"/>
            <a:ext cx="2250251" cy="492443"/>
          </a:xfrm>
          <a:prstGeom prst="rect">
            <a:avLst/>
          </a:prstGeom>
          <a:noFill/>
        </p:spPr>
        <p:txBody>
          <a:bodyPr wrap="square" lIns="0" tIns="0" rIns="0" bIns="0" rtlCol="0">
            <a:spAutoFit/>
          </a:bodyPr>
          <a:lstStyle/>
          <a:p>
            <a:pPr algn="ctr"/>
            <a:r>
              <a:rPr lang="sk-SK" sz="1600" b="1" dirty="0">
                <a:solidFill>
                  <a:srgbClr val="00338D"/>
                </a:solidFill>
              </a:rPr>
              <a:t>10. Štruktúry špeciálneho zámeru</a:t>
            </a:r>
          </a:p>
        </p:txBody>
      </p:sp>
      <p:sp>
        <p:nvSpPr>
          <p:cNvPr id="773" name="TextBox 772"/>
          <p:cNvSpPr txBox="1"/>
          <p:nvPr/>
        </p:nvSpPr>
        <p:spPr>
          <a:xfrm>
            <a:off x="3542286" y="5570656"/>
            <a:ext cx="1771397" cy="738664"/>
          </a:xfrm>
          <a:prstGeom prst="rect">
            <a:avLst/>
          </a:prstGeom>
          <a:noFill/>
        </p:spPr>
        <p:txBody>
          <a:bodyPr wrap="square" lIns="0" tIns="0" rIns="0" bIns="0" rtlCol="0">
            <a:spAutoFit/>
          </a:bodyPr>
          <a:lstStyle/>
          <a:p>
            <a:pPr algn="ctr"/>
            <a:r>
              <a:rPr lang="sk-SK" sz="1600" b="1" dirty="0">
                <a:solidFill>
                  <a:srgbClr val="00338D"/>
                </a:solidFill>
              </a:rPr>
              <a:t>11. Dohľad dozornej</a:t>
            </a:r>
          </a:p>
          <a:p>
            <a:pPr algn="ctr"/>
            <a:r>
              <a:rPr lang="sk-SK" sz="1600" b="1" dirty="0">
                <a:solidFill>
                  <a:srgbClr val="00338D"/>
                </a:solidFill>
              </a:rPr>
              <a:t> rady</a:t>
            </a:r>
          </a:p>
        </p:txBody>
      </p:sp>
      <p:sp>
        <p:nvSpPr>
          <p:cNvPr id="774" name="TextBox 773"/>
          <p:cNvSpPr txBox="1"/>
          <p:nvPr/>
        </p:nvSpPr>
        <p:spPr>
          <a:xfrm rot="3232375">
            <a:off x="1569716" y="4819004"/>
            <a:ext cx="1950217" cy="492443"/>
          </a:xfrm>
          <a:prstGeom prst="rect">
            <a:avLst/>
          </a:prstGeom>
          <a:noFill/>
        </p:spPr>
        <p:txBody>
          <a:bodyPr wrap="square" lIns="0" tIns="0" rIns="0" bIns="0" rtlCol="0">
            <a:spAutoFit/>
          </a:bodyPr>
          <a:lstStyle/>
          <a:p>
            <a:pPr algn="ctr"/>
            <a:r>
              <a:rPr lang="sk-SK" sz="1600" b="1" dirty="0">
                <a:solidFill>
                  <a:srgbClr val="00338D"/>
                </a:solidFill>
              </a:rPr>
              <a:t>12. Pochopenie</a:t>
            </a:r>
          </a:p>
          <a:p>
            <a:pPr algn="ctr"/>
            <a:r>
              <a:rPr lang="sk-SK" sz="1600" b="1" dirty="0">
                <a:solidFill>
                  <a:srgbClr val="00338D"/>
                </a:solidFill>
              </a:rPr>
              <a:t> štruktúry</a:t>
            </a:r>
          </a:p>
        </p:txBody>
      </p:sp>
      <p:sp>
        <p:nvSpPr>
          <p:cNvPr id="775" name="TextBox 774"/>
          <p:cNvSpPr txBox="1"/>
          <p:nvPr/>
        </p:nvSpPr>
        <p:spPr>
          <a:xfrm rot="17044739">
            <a:off x="1213642" y="2878067"/>
            <a:ext cx="1673800" cy="492443"/>
          </a:xfrm>
          <a:prstGeom prst="rect">
            <a:avLst/>
          </a:prstGeom>
          <a:noFill/>
        </p:spPr>
        <p:txBody>
          <a:bodyPr wrap="square" lIns="0" tIns="0" rIns="0" bIns="0" rtlCol="0">
            <a:spAutoFit/>
          </a:bodyPr>
          <a:lstStyle/>
          <a:p>
            <a:pPr algn="ctr"/>
            <a:r>
              <a:rPr lang="sk-SK" sz="1600" b="1" dirty="0">
                <a:solidFill>
                  <a:srgbClr val="00338D"/>
                </a:solidFill>
              </a:rPr>
              <a:t>13. Transparentnosť</a:t>
            </a:r>
          </a:p>
        </p:txBody>
      </p:sp>
      <p:sp>
        <p:nvSpPr>
          <p:cNvPr id="34" name="TextBox 33"/>
          <p:cNvSpPr txBox="1"/>
          <p:nvPr/>
        </p:nvSpPr>
        <p:spPr>
          <a:xfrm>
            <a:off x="6683734" y="6053683"/>
            <a:ext cx="2208746" cy="127856"/>
          </a:xfrm>
          <a:prstGeom prst="rect">
            <a:avLst/>
          </a:prstGeom>
          <a:noFill/>
        </p:spPr>
        <p:txBody>
          <a:bodyPr wrap="square" lIns="0" tIns="0" rIns="0" bIns="0" rtlCol="0">
            <a:spAutoFit/>
          </a:bodyPr>
          <a:lstStyle/>
          <a:p>
            <a:r>
              <a:rPr lang="en-US" sz="831" dirty="0" smtClean="0">
                <a:solidFill>
                  <a:srgbClr val="00338D"/>
                </a:solidFill>
              </a:rPr>
              <a:t>Source</a:t>
            </a:r>
            <a:r>
              <a:rPr lang="sk-SK" sz="831" dirty="0" smtClean="0">
                <a:solidFill>
                  <a:srgbClr val="00338D"/>
                </a:solidFill>
              </a:rPr>
              <a:t>: </a:t>
            </a:r>
            <a:r>
              <a:rPr lang="en-US" sz="831" dirty="0" smtClean="0">
                <a:solidFill>
                  <a:srgbClr val="00338D"/>
                </a:solidFill>
              </a:rPr>
              <a:t>EBA </a:t>
            </a:r>
            <a:r>
              <a:rPr lang="sk-SK" sz="831" dirty="0" err="1" smtClean="0">
                <a:solidFill>
                  <a:srgbClr val="00338D"/>
                </a:solidFill>
              </a:rPr>
              <a:t>Principles</a:t>
            </a:r>
            <a:r>
              <a:rPr lang="sk-SK" sz="831" dirty="0" smtClean="0">
                <a:solidFill>
                  <a:srgbClr val="00338D"/>
                </a:solidFill>
              </a:rPr>
              <a:t> </a:t>
            </a:r>
            <a:r>
              <a:rPr lang="sk-SK" sz="831" dirty="0" err="1">
                <a:solidFill>
                  <a:srgbClr val="00338D"/>
                </a:solidFill>
              </a:rPr>
              <a:t>for</a:t>
            </a:r>
            <a:r>
              <a:rPr lang="sk-SK" sz="831" dirty="0">
                <a:solidFill>
                  <a:srgbClr val="00338D"/>
                </a:solidFill>
              </a:rPr>
              <a:t> </a:t>
            </a:r>
            <a:r>
              <a:rPr lang="sk-SK" sz="831" dirty="0" err="1">
                <a:solidFill>
                  <a:srgbClr val="00338D"/>
                </a:solidFill>
              </a:rPr>
              <a:t>enhancing</a:t>
            </a:r>
            <a:r>
              <a:rPr lang="sk-SK" sz="831" dirty="0">
                <a:solidFill>
                  <a:srgbClr val="00338D"/>
                </a:solidFill>
              </a:rPr>
              <a:t> CG</a:t>
            </a:r>
          </a:p>
        </p:txBody>
      </p:sp>
    </p:spTree>
    <p:extLst>
      <p:ext uri="{BB962C8B-B14F-4D97-AF65-F5344CB8AC3E}">
        <p14:creationId xmlns="" xmlns:p14="http://schemas.microsoft.com/office/powerpoint/2010/main" val="202877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7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 grpId="0"/>
      <p:bldP spid="761" grpId="0"/>
      <p:bldP spid="763" grpId="0"/>
      <p:bldP spid="764" grpId="0"/>
      <p:bldP spid="765" grpId="0"/>
      <p:bldP spid="766" grpId="0"/>
      <p:bldP spid="767" grpId="0"/>
      <p:bldP spid="768" grpId="0"/>
      <p:bldP spid="769" grpId="0"/>
      <p:bldP spid="770" grpId="0"/>
      <p:bldP spid="771" grpId="0"/>
      <p:bldP spid="772" grpId="0"/>
      <p:bldP spid="773" grpId="0"/>
      <p:bldP spid="774" grpId="0"/>
      <p:bldP spid="7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audit observations</a:t>
            </a:r>
            <a:endParaRPr lang="sk-SK" dirty="0"/>
          </a:p>
        </p:txBody>
      </p:sp>
      <p:sp>
        <p:nvSpPr>
          <p:cNvPr id="3" name="Text Placeholder 2"/>
          <p:cNvSpPr>
            <a:spLocks noGrp="1"/>
          </p:cNvSpPr>
          <p:nvPr>
            <p:ph type="body" sz="quarter" idx="10"/>
          </p:nvPr>
        </p:nvSpPr>
        <p:spPr/>
        <p:txBody>
          <a:bodyPr/>
          <a:lstStyle/>
          <a:p>
            <a:pPr marL="342900" indent="-342900">
              <a:buFont typeface="Arial" panose="020B0604020202020204" pitchFamily="34" charset="0"/>
              <a:buChar char="•"/>
            </a:pPr>
            <a:r>
              <a:rPr lang="en-US" sz="2400" dirty="0" smtClean="0"/>
              <a:t>Minimum effort</a:t>
            </a:r>
          </a:p>
          <a:p>
            <a:pPr marL="342900" indent="-342900">
              <a:buFont typeface="Arial" panose="020B0604020202020204" pitchFamily="34" charset="0"/>
              <a:buChar char="•"/>
            </a:pPr>
            <a:r>
              <a:rPr lang="en-US" sz="2400" dirty="0" smtClean="0"/>
              <a:t>People management</a:t>
            </a:r>
          </a:p>
          <a:p>
            <a:pPr marL="342900" indent="-342900">
              <a:buFont typeface="Arial" panose="020B0604020202020204" pitchFamily="34" charset="0"/>
              <a:buChar char="•"/>
            </a:pPr>
            <a:r>
              <a:rPr lang="en-US" sz="2400" dirty="0" smtClean="0"/>
              <a:t>Conflict of interest and independence</a:t>
            </a:r>
          </a:p>
          <a:p>
            <a:pPr marL="342900" indent="-342900">
              <a:buFont typeface="Arial" panose="020B0604020202020204" pitchFamily="34" charset="0"/>
              <a:buChar char="•"/>
            </a:pPr>
            <a:r>
              <a:rPr lang="en-US" sz="2400" dirty="0" smtClean="0"/>
              <a:t>Reporting</a:t>
            </a:r>
          </a:p>
          <a:p>
            <a:pPr marL="342900" indent="-342900">
              <a:buFont typeface="Arial" panose="020B0604020202020204" pitchFamily="34" charset="0"/>
              <a:buChar char="•"/>
            </a:pPr>
            <a:r>
              <a:rPr lang="en-US" sz="2400" dirty="0" smtClean="0"/>
              <a:t>Audit and verification</a:t>
            </a:r>
          </a:p>
          <a:p>
            <a:pPr marL="342900" indent="-342900">
              <a:buFont typeface="Arial" panose="020B0604020202020204" pitchFamily="34" charset="0"/>
              <a:buChar char="•"/>
            </a:pPr>
            <a:r>
              <a:rPr lang="en-US" sz="2400" dirty="0" smtClean="0"/>
              <a:t>Non-compliance reporting not done</a:t>
            </a:r>
          </a:p>
          <a:p>
            <a:pPr marL="342900" indent="-342900">
              <a:buFont typeface="Arial" panose="020B0604020202020204" pitchFamily="34" charset="0"/>
              <a:buChar char="•"/>
            </a:pPr>
            <a:r>
              <a:rPr lang="en-US" sz="2400" dirty="0" smtClean="0"/>
              <a:t>Insufficient risk management</a:t>
            </a:r>
          </a:p>
          <a:p>
            <a:pPr marL="342900" indent="-342900">
              <a:buFont typeface="Arial" panose="020B0604020202020204" pitchFamily="34" charset="0"/>
              <a:buChar char="•"/>
            </a:pPr>
            <a:endParaRPr lang="sk-SK" sz="2400" dirty="0"/>
          </a:p>
        </p:txBody>
      </p:sp>
    </p:spTree>
    <p:extLst>
      <p:ext uri="{BB962C8B-B14F-4D97-AF65-F5344CB8AC3E}">
        <p14:creationId xmlns="" xmlns:p14="http://schemas.microsoft.com/office/powerpoint/2010/main" val="257138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Specifics</a:t>
            </a:r>
            <a:r>
              <a:rPr lang="sk-SK" dirty="0" smtClean="0"/>
              <a:t> of CG in Slovakia</a:t>
            </a:r>
            <a:endParaRPr lang="sk-SK"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sk-SK" sz="2400" dirty="0" err="1" smtClean="0"/>
              <a:t>Corporate</a:t>
            </a:r>
            <a:r>
              <a:rPr lang="sk-SK" sz="2400" dirty="0" smtClean="0"/>
              <a:t> </a:t>
            </a:r>
            <a:r>
              <a:rPr lang="sk-SK" sz="2400" dirty="0" err="1" smtClean="0"/>
              <a:t>secretary</a:t>
            </a:r>
            <a:r>
              <a:rPr lang="sk-SK" sz="2400" dirty="0" smtClean="0"/>
              <a:t> </a:t>
            </a:r>
            <a:r>
              <a:rPr lang="sk-SK" sz="2400" dirty="0" err="1" smtClean="0"/>
              <a:t>not</a:t>
            </a:r>
            <a:r>
              <a:rPr lang="sk-SK" sz="2400" dirty="0" smtClean="0"/>
              <a:t> </a:t>
            </a:r>
            <a:r>
              <a:rPr lang="sk-SK" sz="2400" dirty="0" err="1" smtClean="0"/>
              <a:t>obligatory</a:t>
            </a:r>
            <a:endParaRPr lang="sk-SK" sz="2400" dirty="0" smtClean="0"/>
          </a:p>
          <a:p>
            <a:pPr marL="342900" indent="-342900">
              <a:buFont typeface="Arial" panose="020B0604020202020204" pitchFamily="34" charset="0"/>
              <a:buChar char="•"/>
            </a:pPr>
            <a:r>
              <a:rPr lang="sk-SK" sz="2400" dirty="0" err="1" smtClean="0"/>
              <a:t>Frequent</a:t>
            </a:r>
            <a:r>
              <a:rPr lang="sk-SK" sz="2400" dirty="0" smtClean="0"/>
              <a:t> </a:t>
            </a:r>
            <a:r>
              <a:rPr lang="sk-SK" sz="2400" dirty="0" err="1" smtClean="0"/>
              <a:t>board</a:t>
            </a:r>
            <a:r>
              <a:rPr lang="sk-SK" sz="2400" dirty="0" smtClean="0"/>
              <a:t> </a:t>
            </a:r>
            <a:r>
              <a:rPr lang="sk-SK" sz="2400" dirty="0" err="1" smtClean="0"/>
              <a:t>meetings</a:t>
            </a:r>
            <a:endParaRPr lang="sk-SK" sz="2400" dirty="0" smtClean="0"/>
          </a:p>
          <a:p>
            <a:pPr marL="342900" indent="-342900">
              <a:buFont typeface="Arial" panose="020B0604020202020204" pitchFamily="34" charset="0"/>
              <a:buChar char="•"/>
            </a:pPr>
            <a:r>
              <a:rPr lang="sk-SK" sz="2400" dirty="0" smtClean="0"/>
              <a:t>SB </a:t>
            </a:r>
            <a:r>
              <a:rPr lang="sk-SK" sz="2400" dirty="0" err="1" smtClean="0"/>
              <a:t>composed</a:t>
            </a:r>
            <a:r>
              <a:rPr lang="sk-SK" sz="2400" dirty="0" smtClean="0"/>
              <a:t> of </a:t>
            </a:r>
            <a:r>
              <a:rPr lang="sk-SK" sz="2400" dirty="0" err="1" smtClean="0"/>
              <a:t>independen</a:t>
            </a:r>
            <a:r>
              <a:rPr lang="en-US" sz="2400" dirty="0" smtClean="0"/>
              <a:t>t</a:t>
            </a:r>
            <a:r>
              <a:rPr lang="sk-SK" sz="2400" dirty="0" smtClean="0"/>
              <a:t> </a:t>
            </a:r>
            <a:r>
              <a:rPr lang="sk-SK" sz="2400" dirty="0" err="1" smtClean="0"/>
              <a:t>members</a:t>
            </a:r>
            <a:endParaRPr lang="sk-SK" sz="2400" dirty="0" smtClean="0"/>
          </a:p>
          <a:p>
            <a:pPr marL="342900" indent="-342900">
              <a:buFont typeface="Arial" panose="020B0604020202020204" pitchFamily="34" charset="0"/>
              <a:buChar char="•"/>
            </a:pPr>
            <a:r>
              <a:rPr lang="sk-SK" sz="2400" dirty="0" smtClean="0"/>
              <a:t>IA </a:t>
            </a:r>
            <a:r>
              <a:rPr lang="sk-SK" sz="2400" dirty="0" err="1" smtClean="0"/>
              <a:t>is</a:t>
            </a:r>
            <a:r>
              <a:rPr lang="sk-SK" sz="2400" dirty="0" smtClean="0"/>
              <a:t> </a:t>
            </a:r>
            <a:r>
              <a:rPr lang="sk-SK" sz="2400" dirty="0" err="1" smtClean="0"/>
              <a:t>recommended</a:t>
            </a:r>
            <a:r>
              <a:rPr lang="sk-SK" sz="2400" dirty="0" smtClean="0"/>
              <a:t> </a:t>
            </a:r>
            <a:r>
              <a:rPr lang="sk-SK" sz="2400" dirty="0" err="1" smtClean="0"/>
              <a:t>not</a:t>
            </a:r>
            <a:r>
              <a:rPr lang="sk-SK" sz="2400" dirty="0" smtClean="0"/>
              <a:t> </a:t>
            </a:r>
            <a:r>
              <a:rPr lang="sk-SK" sz="2400" dirty="0" err="1" smtClean="0"/>
              <a:t>obligatory</a:t>
            </a:r>
            <a:r>
              <a:rPr lang="sk-SK" sz="2400" dirty="0" smtClean="0"/>
              <a:t> </a:t>
            </a:r>
            <a:r>
              <a:rPr lang="sk-SK" sz="2400" dirty="0" err="1" smtClean="0"/>
              <a:t>for</a:t>
            </a:r>
            <a:r>
              <a:rPr lang="sk-SK" sz="2400" dirty="0" smtClean="0"/>
              <a:t> </a:t>
            </a:r>
            <a:r>
              <a:rPr lang="sk-SK" sz="2400" dirty="0" err="1" smtClean="0"/>
              <a:t>listed</a:t>
            </a:r>
            <a:r>
              <a:rPr lang="sk-SK" sz="2400" dirty="0" smtClean="0"/>
              <a:t> </a:t>
            </a:r>
            <a:r>
              <a:rPr lang="sk-SK" sz="2400" dirty="0" err="1" smtClean="0"/>
              <a:t>companies</a:t>
            </a:r>
            <a:endParaRPr lang="sk-SK" sz="2400" dirty="0" smtClean="0"/>
          </a:p>
          <a:p>
            <a:pPr marL="342900" indent="-342900">
              <a:buFont typeface="Arial" panose="020B0604020202020204" pitchFamily="34" charset="0"/>
              <a:buChar char="•"/>
            </a:pPr>
            <a:r>
              <a:rPr lang="sk-SK" sz="2400" dirty="0" smtClean="0"/>
              <a:t>No </a:t>
            </a:r>
            <a:r>
              <a:rPr lang="sk-SK" sz="2400" dirty="0" err="1" smtClean="0"/>
              <a:t>specific</a:t>
            </a:r>
            <a:r>
              <a:rPr lang="sk-SK" sz="2400" dirty="0" smtClean="0"/>
              <a:t> </a:t>
            </a:r>
            <a:r>
              <a:rPr lang="sk-SK" sz="2400" dirty="0" err="1" smtClean="0"/>
              <a:t>framework</a:t>
            </a:r>
            <a:r>
              <a:rPr lang="sk-SK" sz="2400" dirty="0" smtClean="0"/>
              <a:t> </a:t>
            </a:r>
            <a:r>
              <a:rPr lang="sk-SK" sz="2400" dirty="0" err="1" smtClean="0"/>
              <a:t>obligatory</a:t>
            </a:r>
            <a:r>
              <a:rPr lang="sk-SK" sz="2400" dirty="0" smtClean="0"/>
              <a:t> </a:t>
            </a:r>
            <a:r>
              <a:rPr lang="sk-SK" sz="2400" dirty="0" err="1" smtClean="0"/>
              <a:t>for</a:t>
            </a:r>
            <a:r>
              <a:rPr lang="sk-SK" sz="2400" dirty="0" smtClean="0"/>
              <a:t> </a:t>
            </a:r>
            <a:r>
              <a:rPr lang="sk-SK" sz="2400" dirty="0" err="1" smtClean="0"/>
              <a:t>internal</a:t>
            </a:r>
            <a:r>
              <a:rPr lang="sk-SK" sz="2400" dirty="0" smtClean="0"/>
              <a:t> </a:t>
            </a:r>
            <a:r>
              <a:rPr lang="sk-SK" sz="2400" dirty="0" err="1" smtClean="0"/>
              <a:t>controls</a:t>
            </a:r>
            <a:r>
              <a:rPr lang="sk-SK" sz="2400" dirty="0" smtClean="0"/>
              <a:t> (</a:t>
            </a:r>
            <a:r>
              <a:rPr lang="sk-SK" sz="2400" dirty="0" err="1" smtClean="0"/>
              <a:t>e.g</a:t>
            </a:r>
            <a:r>
              <a:rPr lang="sk-SK" sz="2400" dirty="0" smtClean="0"/>
              <a:t>. COSO)</a:t>
            </a:r>
          </a:p>
          <a:p>
            <a:pPr marL="342900" indent="-342900">
              <a:buFont typeface="Arial" panose="020B0604020202020204" pitchFamily="34" charset="0"/>
              <a:buChar char="•"/>
            </a:pPr>
            <a:r>
              <a:rPr lang="sk-SK" sz="2400" dirty="0" err="1" smtClean="0"/>
              <a:t>Revision</a:t>
            </a:r>
            <a:r>
              <a:rPr lang="sk-SK" sz="2400" dirty="0" smtClean="0"/>
              <a:t> </a:t>
            </a:r>
            <a:r>
              <a:rPr lang="sk-SK" sz="2400" dirty="0" err="1" smtClean="0"/>
              <a:t>commission</a:t>
            </a:r>
            <a:r>
              <a:rPr lang="sk-SK" sz="2400" dirty="0" smtClean="0"/>
              <a:t> </a:t>
            </a:r>
            <a:r>
              <a:rPr lang="sk-SK" sz="2400" dirty="0" err="1" smtClean="0"/>
              <a:t>is</a:t>
            </a:r>
            <a:r>
              <a:rPr lang="sk-SK" sz="2400" dirty="0" smtClean="0"/>
              <a:t> </a:t>
            </a:r>
            <a:r>
              <a:rPr lang="sk-SK" sz="2400" dirty="0" err="1" smtClean="0"/>
              <a:t>not</a:t>
            </a:r>
            <a:r>
              <a:rPr lang="sk-SK" sz="2400" dirty="0" smtClean="0"/>
              <a:t> </a:t>
            </a:r>
            <a:r>
              <a:rPr lang="sk-SK" sz="2400" dirty="0" err="1" smtClean="0"/>
              <a:t>obligatory</a:t>
            </a:r>
            <a:endParaRPr lang="sk-SK" sz="2400" dirty="0" smtClean="0"/>
          </a:p>
          <a:p>
            <a:pPr marL="342900" indent="-342900">
              <a:buFont typeface="Arial" panose="020B0604020202020204" pitchFamily="34" charset="0"/>
              <a:buChar char="•"/>
            </a:pPr>
            <a:r>
              <a:rPr lang="sk-SK" sz="2400" dirty="0" smtClean="0"/>
              <a:t>NBS </a:t>
            </a:r>
            <a:r>
              <a:rPr lang="sk-SK" sz="2400" dirty="0" err="1" smtClean="0"/>
              <a:t>not</a:t>
            </a:r>
            <a:r>
              <a:rPr lang="sk-SK" sz="2400" dirty="0" smtClean="0"/>
              <a:t> </a:t>
            </a:r>
            <a:r>
              <a:rPr lang="sk-SK" sz="2400" dirty="0" err="1" smtClean="0"/>
              <a:t>among</a:t>
            </a:r>
            <a:r>
              <a:rPr lang="sk-SK" sz="2400" dirty="0" smtClean="0"/>
              <a:t> </a:t>
            </a:r>
            <a:r>
              <a:rPr lang="sk-SK" sz="2400" dirty="0" err="1" smtClean="0"/>
              <a:t>the</a:t>
            </a:r>
            <a:r>
              <a:rPr lang="sk-SK" sz="2400" dirty="0" smtClean="0"/>
              <a:t> most </a:t>
            </a:r>
            <a:r>
              <a:rPr lang="sk-SK" sz="2400" dirty="0" err="1" smtClean="0"/>
              <a:t>respected</a:t>
            </a:r>
            <a:r>
              <a:rPr lang="sk-SK" sz="2400" dirty="0" smtClean="0"/>
              <a:t> </a:t>
            </a:r>
            <a:r>
              <a:rPr lang="sk-SK" sz="2400" dirty="0" err="1" smtClean="0"/>
              <a:t>institutions</a:t>
            </a:r>
            <a:r>
              <a:rPr lang="sk-SK" sz="2400" dirty="0" smtClean="0"/>
              <a:t> (RTVS and </a:t>
            </a:r>
            <a:r>
              <a:rPr lang="sk-SK" sz="2400" dirty="0" err="1" smtClean="0"/>
              <a:t>army</a:t>
            </a:r>
            <a:r>
              <a:rPr lang="sk-SK" sz="2400" dirty="0" smtClean="0"/>
              <a:t>)</a:t>
            </a:r>
          </a:p>
          <a:p>
            <a:endParaRPr lang="sk-SK" sz="2400" dirty="0" smtClean="0"/>
          </a:p>
          <a:p>
            <a:endParaRPr lang="sk-SK" sz="2400" dirty="0"/>
          </a:p>
        </p:txBody>
      </p:sp>
    </p:spTree>
    <p:extLst>
      <p:ext uri="{BB962C8B-B14F-4D97-AF65-F5344CB8AC3E}">
        <p14:creationId xmlns="" xmlns:p14="http://schemas.microsoft.com/office/powerpoint/2010/main" val="57382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569409" y="1052736"/>
            <a:ext cx="996923" cy="996923"/>
          </a:xfrm>
          <a:prstGeom prst="ellipse">
            <a:avLst/>
          </a:prstGeom>
          <a:solidFill>
            <a:srgbClr val="9C1F3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100 mil. €</a:t>
            </a:r>
          </a:p>
        </p:txBody>
      </p:sp>
      <p:sp>
        <p:nvSpPr>
          <p:cNvPr id="7" name="Oval 6"/>
          <p:cNvSpPr/>
          <p:nvPr/>
        </p:nvSpPr>
        <p:spPr>
          <a:xfrm>
            <a:off x="1044820" y="1988840"/>
            <a:ext cx="830769" cy="830769"/>
          </a:xfrm>
          <a:prstGeom prst="ellipse">
            <a:avLst/>
          </a:prstGeom>
          <a:solidFill>
            <a:srgbClr val="E95F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3 mil. €</a:t>
            </a:r>
          </a:p>
        </p:txBody>
      </p:sp>
      <p:sp>
        <p:nvSpPr>
          <p:cNvPr id="8" name="Oval 7"/>
          <p:cNvSpPr/>
          <p:nvPr/>
        </p:nvSpPr>
        <p:spPr>
          <a:xfrm>
            <a:off x="702236" y="2814255"/>
            <a:ext cx="830769" cy="830769"/>
          </a:xfrm>
          <a:prstGeom prst="ellipse">
            <a:avLst/>
          </a:prstGeom>
          <a:solidFill>
            <a:srgbClr val="FAC6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30 000</a:t>
            </a:r>
          </a:p>
        </p:txBody>
      </p:sp>
      <p:sp>
        <p:nvSpPr>
          <p:cNvPr id="9" name="Oval 8"/>
          <p:cNvSpPr/>
          <p:nvPr/>
        </p:nvSpPr>
        <p:spPr>
          <a:xfrm>
            <a:off x="630228" y="3755713"/>
            <a:ext cx="701412" cy="681399"/>
          </a:xfrm>
          <a:prstGeom prst="ellipse">
            <a:avLst/>
          </a:prstGeom>
          <a:solidFill>
            <a:srgbClr val="75C04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2</a:t>
            </a:r>
          </a:p>
        </p:txBody>
      </p:sp>
      <p:sp>
        <p:nvSpPr>
          <p:cNvPr id="10" name="Oval 9"/>
          <p:cNvSpPr/>
          <p:nvPr/>
        </p:nvSpPr>
        <p:spPr>
          <a:xfrm>
            <a:off x="486212" y="4553516"/>
            <a:ext cx="747692" cy="747692"/>
          </a:xfrm>
          <a:prstGeom prst="ellipse">
            <a:avLst/>
          </a:prstGeom>
          <a:solidFill>
            <a:srgbClr val="577C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30 %</a:t>
            </a:r>
          </a:p>
        </p:txBody>
      </p:sp>
      <p:sp>
        <p:nvSpPr>
          <p:cNvPr id="11" name="Oval 10"/>
          <p:cNvSpPr/>
          <p:nvPr/>
        </p:nvSpPr>
        <p:spPr>
          <a:xfrm>
            <a:off x="755499" y="5345604"/>
            <a:ext cx="747692" cy="747692"/>
          </a:xfrm>
          <a:prstGeom prst="ellipse">
            <a:avLst/>
          </a:prstGeom>
          <a:solidFill>
            <a:srgbClr val="004E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sk-SK" sz="1600" b="1" dirty="0">
                <a:latin typeface="Arial" panose="020B0604020202020204" pitchFamily="34" charset="0"/>
                <a:cs typeface="Arial" panose="020B0604020202020204" pitchFamily="34" charset="0"/>
              </a:rPr>
              <a:t>40 %</a:t>
            </a:r>
          </a:p>
        </p:txBody>
      </p:sp>
      <p:sp>
        <p:nvSpPr>
          <p:cNvPr id="3" name="TextBox 2"/>
          <p:cNvSpPr txBox="1"/>
          <p:nvPr/>
        </p:nvSpPr>
        <p:spPr>
          <a:xfrm>
            <a:off x="1895600" y="1413356"/>
            <a:ext cx="6494602" cy="276999"/>
          </a:xfrm>
          <a:prstGeom prst="rect">
            <a:avLst/>
          </a:prstGeom>
          <a:noFill/>
        </p:spPr>
        <p:txBody>
          <a:bodyPr wrap="square" lIns="0" tIns="0" rIns="0" bIns="0" rtlCol="0">
            <a:spAutoFit/>
          </a:bodyPr>
          <a:lstStyle/>
          <a:p>
            <a:r>
              <a:rPr lang="sk-SK" dirty="0" err="1">
                <a:solidFill>
                  <a:schemeClr val="accent4"/>
                </a:solidFill>
              </a:rPr>
              <a:t>refused</a:t>
            </a:r>
            <a:r>
              <a:rPr lang="sk-SK" dirty="0">
                <a:solidFill>
                  <a:schemeClr val="accent4"/>
                </a:solidFill>
              </a:rPr>
              <a:t> VAT </a:t>
            </a:r>
            <a:r>
              <a:rPr lang="sk-SK" dirty="0" err="1" smtClean="0">
                <a:solidFill>
                  <a:schemeClr val="accent4"/>
                </a:solidFill>
              </a:rPr>
              <a:t>refunds</a:t>
            </a:r>
            <a:r>
              <a:rPr lang="en-US" dirty="0" smtClean="0">
                <a:solidFill>
                  <a:schemeClr val="accent4"/>
                </a:solidFill>
              </a:rPr>
              <a:t> </a:t>
            </a:r>
            <a:r>
              <a:rPr lang="sk-SK" dirty="0" smtClean="0">
                <a:solidFill>
                  <a:schemeClr val="accent4"/>
                </a:solidFill>
              </a:rPr>
              <a:t>in </a:t>
            </a:r>
            <a:r>
              <a:rPr lang="sk-SK" dirty="0">
                <a:solidFill>
                  <a:schemeClr val="accent4"/>
                </a:solidFill>
              </a:rPr>
              <a:t>Slovakia per </a:t>
            </a:r>
            <a:r>
              <a:rPr lang="sk-SK" dirty="0" err="1">
                <a:solidFill>
                  <a:schemeClr val="accent4"/>
                </a:solidFill>
              </a:rPr>
              <a:t>year</a:t>
            </a:r>
            <a:r>
              <a:rPr lang="sk-SK" dirty="0">
                <a:solidFill>
                  <a:schemeClr val="accent4"/>
                </a:solidFill>
              </a:rPr>
              <a:t>.</a:t>
            </a:r>
            <a:endParaRPr lang="sk-SK" dirty="0" smtClean="0">
              <a:solidFill>
                <a:schemeClr val="accent4"/>
              </a:solidFill>
            </a:endParaRPr>
          </a:p>
        </p:txBody>
      </p:sp>
      <p:sp>
        <p:nvSpPr>
          <p:cNvPr id="58" name="TextBox 57"/>
          <p:cNvSpPr txBox="1"/>
          <p:nvPr/>
        </p:nvSpPr>
        <p:spPr>
          <a:xfrm>
            <a:off x="2232369" y="2277452"/>
            <a:ext cx="6494602" cy="276999"/>
          </a:xfrm>
          <a:prstGeom prst="rect">
            <a:avLst/>
          </a:prstGeom>
          <a:noFill/>
        </p:spPr>
        <p:txBody>
          <a:bodyPr wrap="square" lIns="0" tIns="0" rIns="0" bIns="0" rtlCol="0">
            <a:spAutoFit/>
          </a:bodyPr>
          <a:lstStyle/>
          <a:p>
            <a:r>
              <a:rPr lang="en-US" dirty="0">
                <a:solidFill>
                  <a:schemeClr val="accent4"/>
                </a:solidFill>
              </a:rPr>
              <a:t>of total fines per </a:t>
            </a:r>
            <a:r>
              <a:rPr lang="en-US" dirty="0" smtClean="0">
                <a:solidFill>
                  <a:schemeClr val="accent4"/>
                </a:solidFill>
              </a:rPr>
              <a:t>year by </a:t>
            </a:r>
            <a:r>
              <a:rPr lang="en-US" dirty="0">
                <a:solidFill>
                  <a:schemeClr val="accent4"/>
                </a:solidFill>
              </a:rPr>
              <a:t>the 3 authorities </a:t>
            </a:r>
            <a:r>
              <a:rPr lang="en-US" dirty="0" smtClean="0">
                <a:solidFill>
                  <a:schemeClr val="accent4"/>
                </a:solidFill>
              </a:rPr>
              <a:t>below.</a:t>
            </a:r>
            <a:endParaRPr lang="sk-SK" dirty="0" err="1" smtClean="0">
              <a:solidFill>
                <a:schemeClr val="accent4"/>
              </a:solidFill>
            </a:endParaRPr>
          </a:p>
        </p:txBody>
      </p:sp>
      <p:sp>
        <p:nvSpPr>
          <p:cNvPr id="61" name="TextBox 60"/>
          <p:cNvSpPr txBox="1"/>
          <p:nvPr/>
        </p:nvSpPr>
        <p:spPr>
          <a:xfrm>
            <a:off x="1903620" y="2947010"/>
            <a:ext cx="6628820" cy="553998"/>
          </a:xfrm>
          <a:prstGeom prst="rect">
            <a:avLst/>
          </a:prstGeom>
          <a:noFill/>
        </p:spPr>
        <p:txBody>
          <a:bodyPr wrap="square" lIns="0" tIns="0" rIns="0" bIns="0" rtlCol="0">
            <a:spAutoFit/>
          </a:bodyPr>
          <a:lstStyle/>
          <a:p>
            <a:r>
              <a:rPr lang="en-US" dirty="0">
                <a:solidFill>
                  <a:schemeClr val="accent4"/>
                </a:solidFill>
              </a:rPr>
              <a:t>inspected entities a year in </a:t>
            </a:r>
            <a:r>
              <a:rPr lang="en-US" dirty="0" smtClean="0">
                <a:solidFill>
                  <a:schemeClr val="accent4"/>
                </a:solidFill>
              </a:rPr>
              <a:t>Slovakia by inspection bodies for Personal Data, </a:t>
            </a:r>
            <a:r>
              <a:rPr lang="en-US" dirty="0" err="1">
                <a:solidFill>
                  <a:schemeClr val="accent4"/>
                </a:solidFill>
              </a:rPr>
              <a:t>Labour</a:t>
            </a:r>
            <a:r>
              <a:rPr lang="en-US" dirty="0">
                <a:solidFill>
                  <a:schemeClr val="accent4"/>
                </a:solidFill>
              </a:rPr>
              <a:t> </a:t>
            </a:r>
            <a:r>
              <a:rPr lang="en-US" dirty="0" smtClean="0">
                <a:solidFill>
                  <a:schemeClr val="accent4"/>
                </a:solidFill>
              </a:rPr>
              <a:t>and </a:t>
            </a:r>
            <a:r>
              <a:rPr lang="sk-SK" dirty="0" err="1" smtClean="0">
                <a:solidFill>
                  <a:schemeClr val="accent4"/>
                </a:solidFill>
              </a:rPr>
              <a:t>Environment</a:t>
            </a:r>
            <a:r>
              <a:rPr lang="sk-SK" dirty="0" smtClean="0">
                <a:solidFill>
                  <a:schemeClr val="accent4"/>
                </a:solidFill>
              </a:rPr>
              <a:t>.</a:t>
            </a:r>
          </a:p>
        </p:txBody>
      </p:sp>
      <p:sp>
        <p:nvSpPr>
          <p:cNvPr id="62" name="TextBox 61"/>
          <p:cNvSpPr txBox="1"/>
          <p:nvPr/>
        </p:nvSpPr>
        <p:spPr>
          <a:xfrm>
            <a:off x="1619672" y="4653136"/>
            <a:ext cx="6944677" cy="553998"/>
          </a:xfrm>
          <a:prstGeom prst="rect">
            <a:avLst/>
          </a:prstGeom>
          <a:noFill/>
        </p:spPr>
        <p:txBody>
          <a:bodyPr wrap="square" lIns="0" tIns="0" rIns="0" bIns="0" rtlCol="0">
            <a:spAutoFit/>
          </a:bodyPr>
          <a:lstStyle/>
          <a:p>
            <a:r>
              <a:rPr lang="en-US" dirty="0">
                <a:solidFill>
                  <a:schemeClr val="accent4"/>
                </a:solidFill>
              </a:rPr>
              <a:t>of </a:t>
            </a:r>
            <a:r>
              <a:rPr lang="en-US" dirty="0" smtClean="0">
                <a:solidFill>
                  <a:schemeClr val="accent4"/>
                </a:solidFill>
              </a:rPr>
              <a:t>CFO said </a:t>
            </a:r>
            <a:r>
              <a:rPr lang="en-US" dirty="0">
                <a:solidFill>
                  <a:schemeClr val="accent4"/>
                </a:solidFill>
              </a:rPr>
              <a:t>their priority </a:t>
            </a:r>
            <a:r>
              <a:rPr lang="en-US" dirty="0" smtClean="0">
                <a:solidFill>
                  <a:schemeClr val="accent4"/>
                </a:solidFill>
              </a:rPr>
              <a:t>is to </a:t>
            </a:r>
            <a:r>
              <a:rPr lang="en-US" dirty="0">
                <a:solidFill>
                  <a:schemeClr val="accent4"/>
                </a:solidFill>
              </a:rPr>
              <a:t>improve regulatory compliance capabilities.</a:t>
            </a:r>
            <a:endParaRPr lang="sk-SK" dirty="0" err="1" smtClean="0">
              <a:solidFill>
                <a:schemeClr val="accent4"/>
              </a:solidFill>
            </a:endParaRPr>
          </a:p>
        </p:txBody>
      </p:sp>
      <p:sp>
        <p:nvSpPr>
          <p:cNvPr id="63" name="TextBox 62"/>
          <p:cNvSpPr txBox="1"/>
          <p:nvPr/>
        </p:nvSpPr>
        <p:spPr>
          <a:xfrm>
            <a:off x="1728313" y="3789040"/>
            <a:ext cx="5724007" cy="553998"/>
          </a:xfrm>
          <a:prstGeom prst="rect">
            <a:avLst/>
          </a:prstGeom>
          <a:noFill/>
        </p:spPr>
        <p:txBody>
          <a:bodyPr wrap="square" lIns="0" tIns="0" rIns="0" bIns="0" rtlCol="0">
            <a:spAutoFit/>
          </a:bodyPr>
          <a:lstStyle/>
          <a:p>
            <a:r>
              <a:rPr lang="en-US" dirty="0">
                <a:solidFill>
                  <a:schemeClr val="accent4"/>
                </a:solidFill>
              </a:rPr>
              <a:t>amendments</a:t>
            </a:r>
            <a:r>
              <a:rPr lang="en-US" dirty="0" smtClean="0">
                <a:solidFill>
                  <a:schemeClr val="accent4"/>
                </a:solidFill>
              </a:rPr>
              <a:t>/ year </a:t>
            </a:r>
            <a:r>
              <a:rPr lang="en-US" dirty="0">
                <a:solidFill>
                  <a:schemeClr val="accent4"/>
                </a:solidFill>
              </a:rPr>
              <a:t>– each act is </a:t>
            </a:r>
            <a:r>
              <a:rPr lang="en-US" dirty="0" smtClean="0">
                <a:solidFill>
                  <a:schemeClr val="accent4"/>
                </a:solidFill>
              </a:rPr>
              <a:t>amended by </a:t>
            </a:r>
            <a:r>
              <a:rPr lang="en-US" dirty="0">
                <a:solidFill>
                  <a:schemeClr val="accent4"/>
                </a:solidFill>
              </a:rPr>
              <a:t>two regulations a </a:t>
            </a:r>
            <a:r>
              <a:rPr lang="en-US" dirty="0" smtClean="0">
                <a:solidFill>
                  <a:schemeClr val="accent4"/>
                </a:solidFill>
              </a:rPr>
              <a:t>year in average.</a:t>
            </a:r>
            <a:endParaRPr lang="sk-SK" dirty="0" err="1" smtClean="0">
              <a:solidFill>
                <a:schemeClr val="accent4"/>
              </a:solidFill>
            </a:endParaRPr>
          </a:p>
        </p:txBody>
      </p:sp>
      <p:sp>
        <p:nvSpPr>
          <p:cNvPr id="64" name="TextBox 63"/>
          <p:cNvSpPr txBox="1"/>
          <p:nvPr/>
        </p:nvSpPr>
        <p:spPr>
          <a:xfrm>
            <a:off x="1883967" y="5528265"/>
            <a:ext cx="6494602" cy="276999"/>
          </a:xfrm>
          <a:prstGeom prst="rect">
            <a:avLst/>
          </a:prstGeom>
          <a:noFill/>
        </p:spPr>
        <p:txBody>
          <a:bodyPr wrap="square" lIns="0" tIns="0" rIns="0" bIns="0" rtlCol="0">
            <a:spAutoFit/>
          </a:bodyPr>
          <a:lstStyle/>
          <a:p>
            <a:r>
              <a:rPr lang="en-US" dirty="0">
                <a:solidFill>
                  <a:schemeClr val="accent4"/>
                </a:solidFill>
              </a:rPr>
              <a:t>of self-reported data is incorrect.</a:t>
            </a:r>
            <a:endParaRPr lang="sk-SK" dirty="0" err="1" smtClean="0">
              <a:solidFill>
                <a:schemeClr val="accent4"/>
              </a:solidFill>
            </a:endParaRPr>
          </a:p>
        </p:txBody>
      </p:sp>
      <p:sp>
        <p:nvSpPr>
          <p:cNvPr id="12" name="Title 11"/>
          <p:cNvSpPr>
            <a:spLocks noGrp="1"/>
          </p:cNvSpPr>
          <p:nvPr>
            <p:ph type="title"/>
          </p:nvPr>
        </p:nvSpPr>
        <p:spPr/>
        <p:txBody>
          <a:bodyPr/>
          <a:lstStyle/>
          <a:p>
            <a:r>
              <a:rPr lang="en-US" dirty="0" smtClean="0"/>
              <a:t>Did </a:t>
            </a:r>
            <a:r>
              <a:rPr lang="en-US" dirty="0"/>
              <a:t>you know</a:t>
            </a:r>
            <a:r>
              <a:rPr lang="en-US" dirty="0" smtClean="0"/>
              <a:t>?</a:t>
            </a:r>
            <a:endParaRPr lang="sk-SK" dirty="0"/>
          </a:p>
        </p:txBody>
      </p:sp>
    </p:spTree>
    <p:extLst>
      <p:ext uri="{BB962C8B-B14F-4D97-AF65-F5344CB8AC3E}">
        <p14:creationId xmlns="" xmlns:p14="http://schemas.microsoft.com/office/powerpoint/2010/main" val="610461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8"/>
          <p:cNvSpPr>
            <a:spLocks noChangeArrowheads="1"/>
          </p:cNvSpPr>
          <p:nvPr/>
        </p:nvSpPr>
        <p:spPr bwMode="black">
          <a:xfrm>
            <a:off x="323850" y="1"/>
            <a:ext cx="8820150" cy="836712"/>
          </a:xfrm>
          <a:prstGeom prst="rect">
            <a:avLst/>
          </a:prstGeom>
          <a:noFill/>
          <a:ln w="9525">
            <a:noFill/>
            <a:miter lim="800000"/>
            <a:headEnd/>
            <a:tailEnd/>
          </a:ln>
        </p:spPr>
        <p:txBody>
          <a:bodyPr lIns="0" tIns="0" rIns="0" bIns="0" anchor="ctr"/>
          <a:lstStyle/>
          <a:p>
            <a:pPr fontAlgn="base">
              <a:spcBef>
                <a:spcPct val="0"/>
              </a:spcBef>
              <a:spcAft>
                <a:spcPct val="0"/>
              </a:spcAft>
            </a:pPr>
            <a:r>
              <a:rPr lang="sk-SK" sz="2000" b="1" dirty="0">
                <a:solidFill>
                  <a:srgbClr val="FFFFFF"/>
                </a:solidFill>
              </a:rPr>
              <a:t>T</a:t>
            </a:r>
            <a:r>
              <a:rPr lang="sk-SK" sz="2000" b="1" dirty="0" smtClean="0">
                <a:solidFill>
                  <a:srgbClr val="FFFFFF"/>
                </a:solidFill>
              </a:rPr>
              <a:t>rendy v CG</a:t>
            </a:r>
            <a:endParaRPr lang="en-US" sz="2000" b="1" dirty="0" smtClean="0">
              <a:solidFill>
                <a:srgbClr val="FFFFFF"/>
              </a:solidFill>
            </a:endParaRPr>
          </a:p>
        </p:txBody>
      </p:sp>
      <p:sp>
        <p:nvSpPr>
          <p:cNvPr id="13" name="Rectangle 5"/>
          <p:cNvSpPr>
            <a:spLocks noChangeArrowheads="1"/>
          </p:cNvSpPr>
          <p:nvPr/>
        </p:nvSpPr>
        <p:spPr bwMode="auto">
          <a:xfrm rot="18110998" flipH="1">
            <a:off x="4916954" y="3285188"/>
            <a:ext cx="4886389" cy="963607"/>
          </a:xfrm>
          <a:prstGeom prst="flowChartProcess">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0" scaled="1"/>
            <a:tileRect/>
          </a:gradFill>
          <a:ln w="12700" algn="ctr">
            <a:noFill/>
            <a:miter lim="800000"/>
            <a:headEnd/>
            <a:tailEnd/>
          </a:ln>
        </p:spPr>
        <p:txBody>
          <a:bodyPr wrap="none" lIns="162000" tIns="36000"/>
          <a:lstStyle/>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Use of technologies and </a:t>
            </a:r>
          </a:p>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IT governance</a:t>
            </a:r>
          </a:p>
        </p:txBody>
      </p:sp>
      <p:sp>
        <p:nvSpPr>
          <p:cNvPr id="8" name="Rectangle 5"/>
          <p:cNvSpPr>
            <a:spLocks noChangeArrowheads="1"/>
          </p:cNvSpPr>
          <p:nvPr/>
        </p:nvSpPr>
        <p:spPr bwMode="auto">
          <a:xfrm rot="18110998" flipH="1">
            <a:off x="2171148" y="3248409"/>
            <a:ext cx="4886389" cy="963607"/>
          </a:xfrm>
          <a:prstGeom prst="flowChartProcess">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0" scaled="1"/>
            <a:tileRect/>
          </a:gradFill>
          <a:ln w="12700" algn="ctr">
            <a:noFill/>
            <a:miter lim="800000"/>
            <a:headEnd/>
            <a:tailEnd/>
          </a:ln>
        </p:spPr>
        <p:txBody>
          <a:bodyPr wrap="none" lIns="162000" tIns="36000"/>
          <a:lstStyle/>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Transparency and ethics</a:t>
            </a:r>
          </a:p>
        </p:txBody>
      </p:sp>
      <p:sp>
        <p:nvSpPr>
          <p:cNvPr id="9" name="Rectangle 5"/>
          <p:cNvSpPr>
            <a:spLocks noChangeArrowheads="1"/>
          </p:cNvSpPr>
          <p:nvPr/>
        </p:nvSpPr>
        <p:spPr bwMode="auto">
          <a:xfrm rot="18110998" flipH="1">
            <a:off x="802996" y="3248409"/>
            <a:ext cx="4886389" cy="963607"/>
          </a:xfrm>
          <a:prstGeom prst="flowChartProcess">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0" scaled="1"/>
            <a:tileRect/>
          </a:gradFill>
          <a:ln w="12700" algn="ctr">
            <a:noFill/>
            <a:miter lim="800000"/>
            <a:headEnd/>
            <a:tailEnd/>
          </a:ln>
        </p:spPr>
        <p:txBody>
          <a:bodyPr wrap="none" lIns="36000" tIns="36000"/>
          <a:lstStyle/>
          <a:p>
            <a:pPr marL="177800" indent="-177800" algn="ctr" fontAlgn="base">
              <a:spcBef>
                <a:spcPct val="40000"/>
              </a:spcBef>
              <a:spcAft>
                <a:spcPct val="0"/>
              </a:spcAft>
              <a:buClr>
                <a:srgbClr val="8AA5CB"/>
              </a:buClr>
              <a:buSzPct val="75000"/>
              <a:buFont typeface="Arial" charset="0"/>
              <a:buNone/>
            </a:pPr>
            <a:r>
              <a:rPr lang="en-US" sz="2000" b="1" i="1" dirty="0" smtClean="0">
                <a:solidFill>
                  <a:schemeClr val="bg1"/>
                </a:solidFill>
                <a:cs typeface="Arial" charset="0"/>
              </a:rPr>
              <a:t>Composition</a:t>
            </a:r>
            <a:r>
              <a:rPr lang="sk-SK" sz="2000" b="1" i="1" dirty="0" smtClean="0">
                <a:solidFill>
                  <a:schemeClr val="bg1"/>
                </a:solidFill>
                <a:cs typeface="Arial" charset="0"/>
              </a:rPr>
              <a:t>: </a:t>
            </a:r>
            <a:r>
              <a:rPr lang="en-US" sz="2000" b="1" i="1" dirty="0">
                <a:solidFill>
                  <a:schemeClr val="bg1"/>
                </a:solidFill>
                <a:cs typeface="Arial" charset="0"/>
              </a:rPr>
              <a:t>Board composition </a:t>
            </a:r>
            <a:endParaRPr lang="en-US" sz="2000" b="1" i="1" dirty="0" smtClean="0">
              <a:solidFill>
                <a:schemeClr val="bg1"/>
              </a:solidFill>
              <a:cs typeface="Arial" charset="0"/>
            </a:endParaRPr>
          </a:p>
          <a:p>
            <a:pPr marL="177800" indent="-177800" algn="ctr" fontAlgn="base">
              <a:spcBef>
                <a:spcPct val="40000"/>
              </a:spcBef>
              <a:spcAft>
                <a:spcPct val="0"/>
              </a:spcAft>
              <a:buClr>
                <a:srgbClr val="8AA5CB"/>
              </a:buClr>
              <a:buSzPct val="75000"/>
              <a:buFont typeface="Arial" charset="0"/>
              <a:buNone/>
            </a:pPr>
            <a:r>
              <a:rPr lang="en-US" sz="2000" b="1" i="1" dirty="0" smtClean="0">
                <a:solidFill>
                  <a:schemeClr val="bg1"/>
                </a:solidFill>
                <a:cs typeface="Arial" charset="0"/>
              </a:rPr>
              <a:t>and diversity and succession</a:t>
            </a:r>
            <a:endParaRPr lang="en-US" sz="2000" b="1" dirty="0" smtClean="0">
              <a:solidFill>
                <a:schemeClr val="bg1"/>
              </a:solidFill>
              <a:cs typeface="Arial" charset="0"/>
            </a:endParaRPr>
          </a:p>
        </p:txBody>
      </p:sp>
      <p:sp>
        <p:nvSpPr>
          <p:cNvPr id="10" name="Rectangle 5"/>
          <p:cNvSpPr>
            <a:spLocks noChangeArrowheads="1"/>
          </p:cNvSpPr>
          <p:nvPr/>
        </p:nvSpPr>
        <p:spPr bwMode="auto">
          <a:xfrm rot="18110998" flipH="1">
            <a:off x="-565156" y="3242315"/>
            <a:ext cx="4886389" cy="963607"/>
          </a:xfrm>
          <a:prstGeom prst="flowChartProcess">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0" scaled="1"/>
            <a:tileRect/>
          </a:gradFill>
          <a:ln w="12700" algn="ctr">
            <a:noFill/>
            <a:miter lim="800000"/>
            <a:headEnd/>
            <a:tailEnd/>
          </a:ln>
        </p:spPr>
        <p:txBody>
          <a:bodyPr wrap="none" lIns="162000" tIns="36000"/>
          <a:lstStyle/>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Strategy</a:t>
            </a:r>
            <a:r>
              <a:rPr lang="sk-SK" sz="2000" b="1" dirty="0" smtClean="0">
                <a:solidFill>
                  <a:schemeClr val="bg1"/>
                </a:solidFill>
                <a:cs typeface="Arial" charset="0"/>
              </a:rPr>
              <a:t>: </a:t>
            </a:r>
            <a:r>
              <a:rPr lang="en-US" sz="2000" b="1" dirty="0" smtClean="0">
                <a:solidFill>
                  <a:schemeClr val="bg1"/>
                </a:solidFill>
                <a:cs typeface="Arial" charset="0"/>
              </a:rPr>
              <a:t>Focus on long-term </a:t>
            </a:r>
          </a:p>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objectives and sustainability</a:t>
            </a:r>
          </a:p>
        </p:txBody>
      </p:sp>
      <p:sp>
        <p:nvSpPr>
          <p:cNvPr id="11" name="Rectangle 5"/>
          <p:cNvSpPr>
            <a:spLocks noChangeArrowheads="1"/>
          </p:cNvSpPr>
          <p:nvPr/>
        </p:nvSpPr>
        <p:spPr bwMode="auto">
          <a:xfrm rot="18110998" flipH="1">
            <a:off x="3539300" y="3242315"/>
            <a:ext cx="4886389" cy="963607"/>
          </a:xfrm>
          <a:prstGeom prst="flowChartProcess">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0" scaled="1"/>
            <a:tileRect/>
          </a:gradFill>
          <a:ln w="12700" algn="ctr">
            <a:noFill/>
            <a:miter lim="800000"/>
            <a:headEnd/>
            <a:tailEnd/>
          </a:ln>
        </p:spPr>
        <p:txBody>
          <a:bodyPr wrap="none" lIns="162000" tIns="36000"/>
          <a:lstStyle/>
          <a:p>
            <a:pPr marL="177800" indent="-177800" algn="ctr" fontAlgn="base">
              <a:spcBef>
                <a:spcPct val="40000"/>
              </a:spcBef>
              <a:spcAft>
                <a:spcPct val="0"/>
              </a:spcAft>
              <a:buClr>
                <a:srgbClr val="8AA5CB"/>
              </a:buClr>
              <a:buSzPct val="75000"/>
              <a:buFont typeface="Arial" charset="0"/>
              <a:buNone/>
            </a:pPr>
            <a:r>
              <a:rPr lang="en-US" sz="2000" b="1" dirty="0">
                <a:solidFill>
                  <a:schemeClr val="bg1"/>
                </a:solidFill>
                <a:cs typeface="Arial" charset="0"/>
              </a:rPr>
              <a:t>Executive compensation and </a:t>
            </a:r>
            <a:endParaRPr lang="en-US" sz="2000" b="1" dirty="0" smtClean="0">
              <a:solidFill>
                <a:schemeClr val="bg1"/>
              </a:solidFill>
              <a:cs typeface="Arial" charset="0"/>
            </a:endParaRPr>
          </a:p>
          <a:p>
            <a:pPr marL="177800" indent="-177800" algn="ctr" fontAlgn="base">
              <a:spcBef>
                <a:spcPct val="40000"/>
              </a:spcBef>
              <a:spcAft>
                <a:spcPct val="0"/>
              </a:spcAft>
              <a:buClr>
                <a:srgbClr val="8AA5CB"/>
              </a:buClr>
              <a:buSzPct val="75000"/>
              <a:buFont typeface="Arial" charset="0"/>
              <a:buNone/>
            </a:pPr>
            <a:r>
              <a:rPr lang="en-US" sz="2000" b="1" dirty="0" smtClean="0">
                <a:solidFill>
                  <a:schemeClr val="bg1"/>
                </a:solidFill>
                <a:cs typeface="Arial" charset="0"/>
              </a:rPr>
              <a:t>say </a:t>
            </a:r>
            <a:r>
              <a:rPr lang="en-US" sz="2000" b="1" dirty="0">
                <a:solidFill>
                  <a:schemeClr val="bg1"/>
                </a:solidFill>
                <a:cs typeface="Arial" charset="0"/>
              </a:rPr>
              <a:t>on pay	     </a:t>
            </a:r>
            <a:endParaRPr lang="en-US" sz="2000" b="1" dirty="0" smtClean="0">
              <a:solidFill>
                <a:schemeClr val="bg1"/>
              </a:solidFill>
              <a:cs typeface="Arial" charset="0"/>
            </a:endParaRPr>
          </a:p>
        </p:txBody>
      </p:sp>
      <p:sp>
        <p:nvSpPr>
          <p:cNvPr id="12" name="Right Arrow 11"/>
          <p:cNvSpPr/>
          <p:nvPr/>
        </p:nvSpPr>
        <p:spPr>
          <a:xfrm>
            <a:off x="179512" y="5010221"/>
            <a:ext cx="8640960" cy="1371107"/>
          </a:xfrm>
          <a:prstGeom prst="rightArrow">
            <a:avLst>
              <a:gd name="adj1" fmla="val 50000"/>
              <a:gd name="adj2" fmla="val 100902"/>
            </a:avLst>
          </a:prstGeom>
          <a:gradFill flip="none" rotWithShape="1">
            <a:gsLst>
              <a:gs pos="0">
                <a:srgbClr val="1DB4E3">
                  <a:shade val="30000"/>
                  <a:satMod val="115000"/>
                </a:srgbClr>
              </a:gs>
              <a:gs pos="50000">
                <a:srgbClr val="1DB4E3">
                  <a:shade val="67500"/>
                  <a:satMod val="115000"/>
                </a:srgbClr>
              </a:gs>
              <a:gs pos="100000">
                <a:srgbClr val="1DB4E3">
                  <a:shade val="100000"/>
                  <a:satMod val="115000"/>
                </a:srgbClr>
              </a:gs>
            </a:gsLst>
            <a:lin ang="108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sk-SK" sz="3200" b="1" dirty="0" smtClean="0">
                <a:solidFill>
                  <a:schemeClr val="bg1"/>
                </a:solidFill>
              </a:rPr>
              <a:t>K</a:t>
            </a:r>
            <a:r>
              <a:rPr lang="en-US" sz="3200" b="1" dirty="0" err="1" smtClean="0">
                <a:solidFill>
                  <a:schemeClr val="bg1"/>
                </a:solidFill>
              </a:rPr>
              <a:t>ey</a:t>
            </a:r>
            <a:r>
              <a:rPr lang="en-US" sz="3200" b="1" dirty="0" smtClean="0">
                <a:solidFill>
                  <a:schemeClr val="bg1"/>
                </a:solidFill>
              </a:rPr>
              <a:t> trends</a:t>
            </a:r>
            <a:endParaRPr lang="sk-SK" sz="3200" b="1" dirty="0" smtClean="0">
              <a:solidFill>
                <a:schemeClr val="bg1"/>
              </a:solidFill>
            </a:endParaRPr>
          </a:p>
        </p:txBody>
      </p:sp>
      <p:sp>
        <p:nvSpPr>
          <p:cNvPr id="19" name="Rectangle 18"/>
          <p:cNvSpPr/>
          <p:nvPr/>
        </p:nvSpPr>
        <p:spPr>
          <a:xfrm>
            <a:off x="3275856" y="942621"/>
            <a:ext cx="5832648" cy="482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nvGrpSpPr>
          <p:cNvPr id="21" name="Group 20"/>
          <p:cNvGrpSpPr/>
          <p:nvPr/>
        </p:nvGrpSpPr>
        <p:grpSpPr>
          <a:xfrm>
            <a:off x="2987824" y="902928"/>
            <a:ext cx="5760641" cy="385705"/>
            <a:chOff x="3146944" y="1866302"/>
            <a:chExt cx="5097464" cy="345627"/>
          </a:xfrm>
        </p:grpSpPr>
        <p:pic>
          <p:nvPicPr>
            <p:cNvPr id="24580" name="Picture 4" descr="comment icon"/>
            <p:cNvPicPr>
              <a:picLocks noChangeAspect="1" noChangeArrowheads="1"/>
            </p:cNvPicPr>
            <p:nvPr/>
          </p:nvPicPr>
          <p:blipFill>
            <a:blip r:embed="rId3" cstate="print">
              <a:biLevel thresh="50000"/>
            </a:blip>
            <a:srcRect/>
            <a:stretch>
              <a:fillRect/>
            </a:stretch>
          </p:blipFill>
          <p:spPr bwMode="auto">
            <a:xfrm>
              <a:off x="3146944" y="1907129"/>
              <a:ext cx="304800" cy="304800"/>
            </a:xfrm>
            <a:prstGeom prst="rect">
              <a:avLst/>
            </a:prstGeom>
            <a:noFill/>
          </p:spPr>
        </p:pic>
        <p:pic>
          <p:nvPicPr>
            <p:cNvPr id="24584" name="Picture 8" descr="clock, credit, time icon"/>
            <p:cNvPicPr>
              <a:picLocks noChangeAspect="1" noChangeArrowheads="1"/>
            </p:cNvPicPr>
            <p:nvPr/>
          </p:nvPicPr>
          <p:blipFill>
            <a:blip r:embed="rId4" cstate="print">
              <a:biLevel thresh="50000"/>
            </a:blip>
            <a:srcRect/>
            <a:stretch>
              <a:fillRect/>
            </a:stretch>
          </p:blipFill>
          <p:spPr bwMode="auto">
            <a:xfrm>
              <a:off x="6692230" y="1890539"/>
              <a:ext cx="304800" cy="304800"/>
            </a:xfrm>
            <a:prstGeom prst="rect">
              <a:avLst/>
            </a:prstGeom>
            <a:noFill/>
          </p:spPr>
        </p:pic>
        <p:pic>
          <p:nvPicPr>
            <p:cNvPr id="24586" name="Picture 10" descr="design, graphic icon"/>
            <p:cNvPicPr>
              <a:picLocks noChangeAspect="1" noChangeArrowheads="1"/>
            </p:cNvPicPr>
            <p:nvPr/>
          </p:nvPicPr>
          <p:blipFill>
            <a:blip r:embed="rId5" cstate="print">
              <a:biLevel thresh="50000"/>
            </a:blip>
            <a:srcRect/>
            <a:stretch>
              <a:fillRect/>
            </a:stretch>
          </p:blipFill>
          <p:spPr bwMode="auto">
            <a:xfrm>
              <a:off x="7939608" y="1900064"/>
              <a:ext cx="304800" cy="304800"/>
            </a:xfrm>
            <a:prstGeom prst="rect">
              <a:avLst/>
            </a:prstGeom>
            <a:noFill/>
          </p:spPr>
        </p:pic>
        <p:pic>
          <p:nvPicPr>
            <p:cNvPr id="24578" name="Picture 2" descr="cliboard, order icon"/>
            <p:cNvPicPr>
              <a:picLocks noChangeAspect="1" noChangeArrowheads="1"/>
            </p:cNvPicPr>
            <p:nvPr/>
          </p:nvPicPr>
          <p:blipFill>
            <a:blip r:embed="rId6" cstate="print">
              <a:biLevel thresh="50000"/>
            </a:blip>
            <a:srcRect/>
            <a:stretch>
              <a:fillRect/>
            </a:stretch>
          </p:blipFill>
          <p:spPr bwMode="auto">
            <a:xfrm>
              <a:off x="4339740" y="1866302"/>
              <a:ext cx="304800" cy="304800"/>
            </a:xfrm>
            <a:prstGeom prst="rect">
              <a:avLst/>
            </a:prstGeom>
            <a:noFill/>
          </p:spPr>
        </p:pic>
        <p:pic>
          <p:nvPicPr>
            <p:cNvPr id="24588" name="Picture 12" descr="lock, login, privacy, private icon"/>
            <p:cNvPicPr>
              <a:picLocks noChangeAspect="1" noChangeArrowheads="1"/>
            </p:cNvPicPr>
            <p:nvPr/>
          </p:nvPicPr>
          <p:blipFill>
            <a:blip r:embed="rId7" cstate="print">
              <a:biLevel thresh="50000"/>
            </a:blip>
            <a:srcRect/>
            <a:stretch>
              <a:fillRect/>
            </a:stretch>
          </p:blipFill>
          <p:spPr bwMode="auto">
            <a:xfrm>
              <a:off x="5466184" y="1891432"/>
              <a:ext cx="304800" cy="304800"/>
            </a:xfrm>
            <a:prstGeom prst="rect">
              <a:avLst/>
            </a:prstGeom>
            <a:noFill/>
          </p:spPr>
        </p:pic>
      </p:grpSp>
      <p:sp>
        <p:nvSpPr>
          <p:cNvPr id="23" name="Rectangle 22"/>
          <p:cNvSpPr/>
          <p:nvPr/>
        </p:nvSpPr>
        <p:spPr>
          <a:xfrm>
            <a:off x="5972366" y="1006346"/>
            <a:ext cx="122312" cy="56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2400"/>
          </a:p>
        </p:txBody>
      </p:sp>
    </p:spTree>
    <p:extLst>
      <p:ext uri="{BB962C8B-B14F-4D97-AF65-F5344CB8AC3E}">
        <p14:creationId xmlns="" xmlns:p14="http://schemas.microsoft.com/office/powerpoint/2010/main" val="1709066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1520" y="12035"/>
            <a:ext cx="7772400" cy="752669"/>
          </a:xfrm>
        </p:spPr>
        <p:txBody>
          <a:bodyPr/>
          <a:lstStyle/>
          <a:p>
            <a:r>
              <a:rPr lang="en-US" altLang="sk-SK" dirty="0" smtClean="0"/>
              <a:t>FAQ</a:t>
            </a:r>
            <a:endParaRPr lang="en-US" altLang="sk-SK" dirty="0"/>
          </a:p>
        </p:txBody>
      </p:sp>
      <p:sp>
        <p:nvSpPr>
          <p:cNvPr id="28675" name="Rectangle 3"/>
          <p:cNvSpPr>
            <a:spLocks noGrp="1" noChangeArrowheads="1"/>
          </p:cNvSpPr>
          <p:nvPr>
            <p:ph type="body" idx="1"/>
          </p:nvPr>
        </p:nvSpPr>
        <p:spPr>
          <a:xfrm>
            <a:off x="268152" y="980728"/>
            <a:ext cx="8624328" cy="5184576"/>
          </a:xfrm>
        </p:spPr>
        <p:txBody>
          <a:bodyPr/>
          <a:lstStyle/>
          <a:p>
            <a:pPr marL="457200" indent="-457200">
              <a:buFont typeface="Arial" panose="020B0604020202020204" pitchFamily="34" charset="0"/>
              <a:buChar char="•"/>
            </a:pPr>
            <a:r>
              <a:rPr lang="en-US" altLang="sk-SK" sz="2400" b="1" dirty="0" smtClean="0"/>
              <a:t>Why audit of CG?</a:t>
            </a:r>
          </a:p>
          <a:p>
            <a:pPr marL="457200" indent="-457200">
              <a:buFont typeface="Arial" panose="020B0604020202020204" pitchFamily="34" charset="0"/>
              <a:buChar char="•"/>
            </a:pPr>
            <a:r>
              <a:rPr lang="en-US" altLang="sk-SK" sz="2400" dirty="0" smtClean="0"/>
              <a:t>How often CG shall be audited and what scope?</a:t>
            </a:r>
          </a:p>
          <a:p>
            <a:pPr marL="457200" indent="-457200">
              <a:buFont typeface="Arial" panose="020B0604020202020204" pitchFamily="34" charset="0"/>
              <a:buChar char="•"/>
            </a:pPr>
            <a:r>
              <a:rPr lang="en-US" altLang="sk-SK" sz="2400" b="1" dirty="0" smtClean="0"/>
              <a:t>What are typical findings?</a:t>
            </a:r>
          </a:p>
          <a:p>
            <a:pPr marL="457200" indent="-457200">
              <a:buFont typeface="Arial" panose="020B0604020202020204" pitchFamily="34" charset="0"/>
              <a:buChar char="•"/>
            </a:pPr>
            <a:r>
              <a:rPr lang="en-US" altLang="sk-SK" sz="2400" dirty="0" smtClean="0"/>
              <a:t>Is compliance with CG regulations guarantee of organization’s success?</a:t>
            </a:r>
          </a:p>
          <a:p>
            <a:pPr marL="457200" indent="-457200">
              <a:buFont typeface="Arial" panose="020B0604020202020204" pitchFamily="34" charset="0"/>
              <a:buChar char="•"/>
            </a:pPr>
            <a:r>
              <a:rPr lang="en-US" altLang="sk-SK" sz="2400" b="1" dirty="0" smtClean="0"/>
              <a:t>What are the key CG risks?</a:t>
            </a:r>
            <a:endParaRPr lang="sk-SK" altLang="sk-SK" sz="2400" b="1" dirty="0" smtClean="0"/>
          </a:p>
          <a:p>
            <a:pPr marL="457200" indent="-457200">
              <a:buFont typeface="Arial" panose="020B0604020202020204" pitchFamily="34" charset="0"/>
              <a:buChar char="•"/>
            </a:pPr>
            <a:r>
              <a:rPr lang="sk-SK" altLang="sk-SK" sz="2400" dirty="0" err="1" smtClean="0"/>
              <a:t>Would</a:t>
            </a:r>
            <a:r>
              <a:rPr lang="sk-SK" altLang="sk-SK" sz="2400" dirty="0" smtClean="0"/>
              <a:t> </a:t>
            </a:r>
            <a:r>
              <a:rPr lang="sk-SK" altLang="sk-SK" sz="2400" dirty="0" err="1" smtClean="0"/>
              <a:t>you</a:t>
            </a:r>
            <a:r>
              <a:rPr lang="sk-SK" altLang="sk-SK" sz="2400" dirty="0" smtClean="0"/>
              <a:t> </a:t>
            </a:r>
            <a:r>
              <a:rPr lang="sk-SK" altLang="sk-SK" sz="2400" dirty="0" err="1" smtClean="0"/>
              <a:t>like</a:t>
            </a:r>
            <a:r>
              <a:rPr lang="sk-SK" altLang="sk-SK" sz="2400" dirty="0" smtClean="0"/>
              <a:t> to </a:t>
            </a:r>
            <a:r>
              <a:rPr lang="sk-SK" altLang="sk-SK" sz="2400" dirty="0" err="1" smtClean="0"/>
              <a:t>have</a:t>
            </a:r>
            <a:r>
              <a:rPr lang="sk-SK" altLang="sk-SK" sz="2400" dirty="0" smtClean="0"/>
              <a:t> CG </a:t>
            </a:r>
            <a:r>
              <a:rPr lang="sk-SK" altLang="sk-SK" sz="2400" dirty="0" err="1" smtClean="0"/>
              <a:t>audited</a:t>
            </a:r>
            <a:r>
              <a:rPr lang="sk-SK" altLang="sk-SK" sz="2400" dirty="0" smtClean="0"/>
              <a:t>? </a:t>
            </a:r>
            <a:r>
              <a:rPr lang="sk-SK" altLang="sk-SK" sz="2400" dirty="0" err="1" smtClean="0"/>
              <a:t>Which</a:t>
            </a:r>
            <a:r>
              <a:rPr lang="sk-SK" altLang="sk-SK" sz="2400" dirty="0" smtClean="0"/>
              <a:t> </a:t>
            </a:r>
            <a:r>
              <a:rPr lang="sk-SK" altLang="sk-SK" sz="2400" dirty="0" err="1" smtClean="0"/>
              <a:t>areas</a:t>
            </a:r>
            <a:r>
              <a:rPr lang="sk-SK" altLang="sk-SK" sz="2400" dirty="0"/>
              <a:t>?</a:t>
            </a:r>
            <a:endParaRPr lang="en-US" altLang="sk-SK" sz="2400" b="1" dirty="0" smtClean="0"/>
          </a:p>
          <a:p>
            <a:pPr marL="457200" indent="-457200">
              <a:buFont typeface="Arial" panose="020B0604020202020204" pitchFamily="34" charset="0"/>
              <a:buChar char="•"/>
            </a:pPr>
            <a:r>
              <a:rPr lang="sk-SK" sz="2400" dirty="0" smtClean="0"/>
              <a:t>Do </a:t>
            </a:r>
            <a:r>
              <a:rPr lang="sk-SK" sz="2400" dirty="0" err="1" smtClean="0"/>
              <a:t>you</a:t>
            </a:r>
            <a:r>
              <a:rPr lang="sk-SK" sz="2400" dirty="0" smtClean="0"/>
              <a:t> </a:t>
            </a:r>
            <a:r>
              <a:rPr lang="sk-SK" sz="2400" dirty="0" err="1" smtClean="0"/>
              <a:t>believe</a:t>
            </a:r>
            <a:r>
              <a:rPr lang="sk-SK" sz="2400" dirty="0" smtClean="0"/>
              <a:t> Slovak </a:t>
            </a:r>
            <a:r>
              <a:rPr lang="sk-SK" sz="2400" dirty="0" err="1" smtClean="0"/>
              <a:t>companies</a:t>
            </a:r>
            <a:r>
              <a:rPr lang="sk-SK" sz="2400" dirty="0" smtClean="0"/>
              <a:t> are </a:t>
            </a:r>
            <a:r>
              <a:rPr lang="sk-SK" sz="2400" dirty="0" err="1" smtClean="0"/>
              <a:t>well</a:t>
            </a:r>
            <a:r>
              <a:rPr lang="sk-SK" sz="2400" dirty="0" smtClean="0"/>
              <a:t> </a:t>
            </a:r>
            <a:r>
              <a:rPr lang="sk-SK" sz="2400" dirty="0" err="1" smtClean="0"/>
              <a:t>governed</a:t>
            </a:r>
            <a:r>
              <a:rPr lang="sk-SK" sz="2400" dirty="0" smtClean="0"/>
              <a:t>? </a:t>
            </a:r>
            <a:r>
              <a:rPr lang="sk-SK" sz="2400" dirty="0" err="1" smtClean="0"/>
              <a:t>What</a:t>
            </a:r>
            <a:r>
              <a:rPr lang="sk-SK" sz="2400" dirty="0" smtClean="0"/>
              <a:t> </a:t>
            </a:r>
            <a:r>
              <a:rPr lang="sk-SK" sz="2400" dirty="0" err="1" smtClean="0"/>
              <a:t>shall</a:t>
            </a:r>
            <a:r>
              <a:rPr lang="sk-SK" sz="2400" dirty="0" smtClean="0"/>
              <a:t> </a:t>
            </a:r>
            <a:r>
              <a:rPr lang="sk-SK" sz="2400" dirty="0" err="1" smtClean="0"/>
              <a:t>be</a:t>
            </a:r>
            <a:r>
              <a:rPr lang="sk-SK" sz="2400" dirty="0" smtClean="0"/>
              <a:t> </a:t>
            </a:r>
            <a:r>
              <a:rPr lang="sk-SK" sz="2400" dirty="0" err="1" smtClean="0"/>
              <a:t>improved</a:t>
            </a:r>
            <a:r>
              <a:rPr lang="sk-SK" sz="2400" dirty="0" smtClean="0"/>
              <a:t>?</a:t>
            </a:r>
            <a:endParaRPr lang="en-US" sz="2400" dirty="0" smtClean="0"/>
          </a:p>
          <a:p>
            <a:pPr marL="457200" indent="-457200">
              <a:buFont typeface="Arial" panose="020B0604020202020204" pitchFamily="34" charset="0"/>
              <a:buChar char="•"/>
            </a:pPr>
            <a:r>
              <a:rPr lang="sk-SK" sz="2400" dirty="0" err="1" smtClean="0"/>
              <a:t>Does</a:t>
            </a:r>
            <a:r>
              <a:rPr lang="sk-SK" sz="2400" dirty="0" smtClean="0"/>
              <a:t> </a:t>
            </a:r>
            <a:r>
              <a:rPr lang="sk-SK" sz="2400" dirty="0" err="1" smtClean="0"/>
              <a:t>your</a:t>
            </a:r>
            <a:r>
              <a:rPr lang="sk-SK" sz="2400" dirty="0" smtClean="0"/>
              <a:t> IA audit CG?</a:t>
            </a:r>
          </a:p>
          <a:p>
            <a:pPr marL="457200" indent="-457200">
              <a:buFont typeface="Arial" panose="020B0604020202020204" pitchFamily="34" charset="0"/>
              <a:buChar char="•"/>
            </a:pPr>
            <a:r>
              <a:rPr lang="sk-SK" sz="2400" dirty="0" err="1" smtClean="0"/>
              <a:t>What</a:t>
            </a:r>
            <a:r>
              <a:rPr lang="sk-SK" sz="2400" dirty="0" smtClean="0"/>
              <a:t> are </a:t>
            </a:r>
            <a:r>
              <a:rPr lang="sk-SK" sz="2400" dirty="0" err="1" smtClean="0"/>
              <a:t>key</a:t>
            </a:r>
            <a:r>
              <a:rPr lang="sk-SK" sz="2400" dirty="0" smtClean="0"/>
              <a:t> </a:t>
            </a:r>
            <a:r>
              <a:rPr lang="sk-SK" sz="2400" dirty="0" err="1" smtClean="0"/>
              <a:t>differences</a:t>
            </a:r>
            <a:r>
              <a:rPr lang="sk-SK" sz="2400" dirty="0" smtClean="0"/>
              <a:t> </a:t>
            </a:r>
            <a:r>
              <a:rPr lang="sk-SK" sz="2400" dirty="0" err="1" smtClean="0"/>
              <a:t>comparing</a:t>
            </a:r>
            <a:r>
              <a:rPr lang="sk-SK" sz="2400" dirty="0" smtClean="0"/>
              <a:t> to </a:t>
            </a:r>
            <a:r>
              <a:rPr lang="sk-SK" sz="2400" dirty="0" err="1" smtClean="0"/>
              <a:t>foreign</a:t>
            </a:r>
            <a:r>
              <a:rPr lang="sk-SK" sz="2400" dirty="0" smtClean="0"/>
              <a:t> </a:t>
            </a:r>
            <a:r>
              <a:rPr lang="sk-SK" sz="2400" dirty="0" err="1" smtClean="0"/>
              <a:t>firms</a:t>
            </a:r>
            <a:r>
              <a:rPr lang="sk-SK" sz="2400" dirty="0"/>
              <a:t>?</a:t>
            </a:r>
          </a:p>
          <a:p>
            <a:pPr marL="457200" indent="-457200">
              <a:buFont typeface="Arial" panose="020B0604020202020204" pitchFamily="34" charset="0"/>
              <a:buChar char="•"/>
            </a:pPr>
            <a:endParaRPr lang="en-US" altLang="sk-SK" sz="2400" b="1" dirty="0"/>
          </a:p>
          <a:p>
            <a:pPr marL="457200" indent="-457200">
              <a:buFont typeface="Arial" panose="020B0604020202020204" pitchFamily="34" charset="0"/>
              <a:buChar char="•"/>
            </a:pPr>
            <a:endParaRPr lang="en-US" altLang="sk-SK" sz="2400" b="1" dirty="0"/>
          </a:p>
        </p:txBody>
      </p:sp>
    </p:spTree>
    <p:extLst>
      <p:ext uri="{BB962C8B-B14F-4D97-AF65-F5344CB8AC3E}">
        <p14:creationId xmlns="" xmlns:p14="http://schemas.microsoft.com/office/powerpoint/2010/main" val="183459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p:txBody>
          <a:bodyPr/>
          <a:lstStyle/>
          <a:p>
            <a:pPr>
              <a:defRPr/>
            </a:pPr>
            <a:r>
              <a:rPr lang="sk-SK" sz="2215" dirty="0" err="1" smtClean="0"/>
              <a:t>Introduction</a:t>
            </a:r>
            <a:r>
              <a:rPr lang="sk-SK" sz="2215" dirty="0" smtClean="0"/>
              <a:t> ...</a:t>
            </a:r>
            <a:endParaRPr lang="en-US" sz="2215" dirty="0"/>
          </a:p>
        </p:txBody>
      </p:sp>
      <p:sp>
        <p:nvSpPr>
          <p:cNvPr id="6" name="TextBox 24"/>
          <p:cNvSpPr txBox="1"/>
          <p:nvPr/>
        </p:nvSpPr>
        <p:spPr>
          <a:xfrm>
            <a:off x="3966977" y="1944707"/>
            <a:ext cx="4719823" cy="2938240"/>
          </a:xfrm>
          <a:prstGeom prst="rect">
            <a:avLst/>
          </a:prstGeom>
          <a:noFill/>
        </p:spPr>
        <p:txBody>
          <a:bodyPr wrap="square" lIns="0" tIns="0" rIns="0" bIns="0" rtlCol="0">
            <a:spAutoFit/>
          </a:bodyPr>
          <a:lstStyle/>
          <a:p>
            <a:pPr>
              <a:spcBef>
                <a:spcPct val="40000"/>
              </a:spcBef>
              <a:defRPr/>
            </a:pPr>
            <a:r>
              <a:rPr lang="sk-SK" sz="2400" b="1" dirty="0">
                <a:solidFill>
                  <a:srgbClr val="00338D"/>
                </a:solidFill>
                <a:latin typeface="Arial" pitchFamily="34" charset="0"/>
                <a:cs typeface="Arial" pitchFamily="34" charset="0"/>
              </a:rPr>
              <a:t>Viliam </a:t>
            </a:r>
            <a:r>
              <a:rPr lang="sk-SK" sz="2400" b="1" dirty="0" err="1" smtClean="0">
                <a:solidFill>
                  <a:srgbClr val="00338D"/>
                </a:solidFill>
                <a:latin typeface="Arial" pitchFamily="34" charset="0"/>
                <a:cs typeface="Arial" pitchFamily="34" charset="0"/>
              </a:rPr>
              <a:t>Kačeriak</a:t>
            </a:r>
            <a:r>
              <a:rPr lang="en-US" sz="2400" b="1" dirty="0" smtClean="0">
                <a:solidFill>
                  <a:srgbClr val="00338D"/>
                </a:solidFill>
                <a:latin typeface="Arial" pitchFamily="34" charset="0"/>
                <a:cs typeface="Arial" pitchFamily="34" charset="0"/>
              </a:rPr>
              <a:t>, CIA, CFE</a:t>
            </a:r>
          </a:p>
          <a:p>
            <a:pPr>
              <a:spcBef>
                <a:spcPct val="40000"/>
              </a:spcBef>
              <a:defRPr/>
            </a:pPr>
            <a:endParaRPr lang="sk-SK" sz="2400" b="1" dirty="0">
              <a:solidFill>
                <a:srgbClr val="00338D"/>
              </a:solidFill>
              <a:latin typeface="Arial" pitchFamily="34" charset="0"/>
              <a:cs typeface="Arial" pitchFamily="34" charset="0"/>
            </a:endParaRPr>
          </a:p>
          <a:p>
            <a:pPr marL="0" lvl="1">
              <a:spcBef>
                <a:spcPts val="399"/>
              </a:spcBef>
              <a:defRPr/>
            </a:pPr>
            <a:r>
              <a:rPr lang="en-US" sz="2400" i="1" dirty="0" smtClean="0">
                <a:solidFill>
                  <a:srgbClr val="000000"/>
                </a:solidFill>
                <a:cs typeface="Arial" pitchFamily="34" charset="0"/>
              </a:rPr>
              <a:t>Head of Governance, Risk and Compliance</a:t>
            </a:r>
          </a:p>
          <a:p>
            <a:pPr marL="0" lvl="1">
              <a:spcBef>
                <a:spcPts val="399"/>
              </a:spcBef>
              <a:defRPr/>
            </a:pPr>
            <a:r>
              <a:rPr lang="en-US" sz="2400" b="1" i="1" dirty="0" smtClean="0">
                <a:solidFill>
                  <a:schemeClr val="tx2"/>
                </a:solidFill>
                <a:cs typeface="Arial" pitchFamily="34" charset="0"/>
              </a:rPr>
              <a:t>KPMG Slovakia</a:t>
            </a:r>
          </a:p>
          <a:p>
            <a:pPr marL="0" lvl="1">
              <a:spcBef>
                <a:spcPts val="399"/>
              </a:spcBef>
              <a:defRPr/>
            </a:pPr>
            <a:endParaRPr lang="en-US" sz="2400" b="1" i="1" dirty="0">
              <a:solidFill>
                <a:schemeClr val="tx2"/>
              </a:solidFill>
              <a:cs typeface="Arial" pitchFamily="34" charset="0"/>
            </a:endParaRPr>
          </a:p>
          <a:p>
            <a:pPr marL="0" lvl="1">
              <a:spcBef>
                <a:spcPts val="399"/>
              </a:spcBef>
              <a:defRPr/>
            </a:pPr>
            <a:r>
              <a:rPr lang="en-US" sz="2400" b="1" i="1" dirty="0" smtClean="0">
                <a:solidFill>
                  <a:schemeClr val="tx2"/>
                </a:solidFill>
                <a:cs typeface="Arial" pitchFamily="34" charset="0"/>
              </a:rPr>
              <a:t>vkaceriak@kpmg.sk</a:t>
            </a:r>
            <a:endParaRPr lang="sk-SK" sz="2400" b="1" i="1" dirty="0">
              <a:solidFill>
                <a:schemeClr val="tx2"/>
              </a:solidFill>
              <a:cs typeface="Arial" pitchFamily="34" charset="0"/>
            </a:endParaRPr>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68908" y="1944707"/>
            <a:ext cx="2001012" cy="2800718"/>
          </a:xfrm>
          <a:prstGeom prst="rect">
            <a:avLst/>
          </a:prstGeom>
        </p:spPr>
      </p:pic>
    </p:spTree>
    <p:extLst>
      <p:ext uri="{BB962C8B-B14F-4D97-AF65-F5344CB8AC3E}">
        <p14:creationId xmlns="" xmlns:p14="http://schemas.microsoft.com/office/powerpoint/2010/main" val="322748368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latin typeface="Arial"/>
              </a:rPr>
              <a:t>Thank you</a:t>
            </a:r>
            <a:endParaRPr lang="en-GB" dirty="0">
              <a:latin typeface="Arial"/>
            </a:endParaRPr>
          </a:p>
        </p:txBody>
      </p:sp>
      <p:sp>
        <p:nvSpPr>
          <p:cNvPr id="7" name="Text Placeholder 6"/>
          <p:cNvSpPr>
            <a:spLocks noGrp="1"/>
          </p:cNvSpPr>
          <p:nvPr>
            <p:ph type="body" sz="quarter" idx="10"/>
          </p:nvPr>
        </p:nvSpPr>
        <p:spPr>
          <a:xfrm>
            <a:off x="323850" y="2708275"/>
            <a:ext cx="3384550" cy="1584821"/>
          </a:xfrm>
        </p:spPr>
        <p:txBody>
          <a:bodyPr>
            <a:noAutofit/>
          </a:bodyPr>
          <a:lstStyle/>
          <a:p>
            <a:endParaRPr lang="en-GB" sz="2000" dirty="0">
              <a:latin typeface="Arial"/>
            </a:endParaRPr>
          </a:p>
          <a:p>
            <a:r>
              <a:rPr lang="sk-SK" sz="2000" dirty="0" smtClean="0">
                <a:latin typeface="Arial"/>
              </a:rPr>
              <a:t>Viliam </a:t>
            </a:r>
            <a:r>
              <a:rPr lang="sk-SK" sz="2000" dirty="0" err="1" smtClean="0">
                <a:latin typeface="Arial"/>
              </a:rPr>
              <a:t>Kačeriak</a:t>
            </a:r>
            <a:endParaRPr lang="sk-SK" sz="2000" dirty="0" smtClean="0">
              <a:latin typeface="Arial"/>
            </a:endParaRPr>
          </a:p>
          <a:p>
            <a:r>
              <a:rPr lang="sk-SK" sz="2000" dirty="0" err="1" smtClean="0">
                <a:latin typeface="Arial"/>
              </a:rPr>
              <a:t>vkaceriak</a:t>
            </a:r>
            <a:r>
              <a:rPr lang="en-US" sz="2000" dirty="0" smtClean="0">
                <a:latin typeface="Arial"/>
              </a:rPr>
              <a:t>@kpmg.sk</a:t>
            </a:r>
            <a:endParaRPr lang="en-GB" sz="2000" dirty="0">
              <a:latin typeface="Arial"/>
            </a:endParaRPr>
          </a:p>
        </p:txBody>
      </p:sp>
      <p:sp>
        <p:nvSpPr>
          <p:cNvPr id="5" name="Text Placeholder 1"/>
          <p:cNvSpPr txBox="1">
            <a:spLocks/>
          </p:cNvSpPr>
          <p:nvPr/>
        </p:nvSpPr>
        <p:spPr bwMode="gray">
          <a:xfrm>
            <a:off x="107504" y="5517233"/>
            <a:ext cx="8785100" cy="1008112"/>
          </a:xfrm>
          <a:prstGeom prst="rect">
            <a:avLst/>
          </a:prstGeom>
          <a:noFill/>
          <a:ln w="9525">
            <a:noFill/>
            <a:miter lim="800000"/>
            <a:headEnd/>
            <a:tailEnd/>
          </a:ln>
        </p:spPr>
        <p:txBody>
          <a:bodyPr vert="horz" wrap="square" lIns="0" tIns="0" rIns="0" bIns="0" numCol="1" rtlCol="0" anchor="b" anchorCtr="0" compatLnSpc="1">
            <a:prstTxWarp prst="textNoShape">
              <a:avLst/>
            </a:prstTxWarp>
            <a:normAutofit fontScale="92500" lnSpcReduction="20000"/>
          </a:bodyPr>
          <a:lstStyle/>
          <a:p>
            <a:pPr>
              <a:spcBef>
                <a:spcPts val="1200"/>
              </a:spcBef>
              <a:defRPr/>
            </a:pPr>
            <a:r>
              <a:rPr lang="en-US" sz="1000" dirty="0"/>
              <a:t>The information contained herein is of a general nature and is not intended to address the circumstances of any particular individual or entity. Although we endeavor to provide accurate and timely information, there can be no guarantee that such information is accurate as of the date it is received or that it will continue to be accurate in the future. No one should act on such information without appropriate professional advice after a thorough examination of the particular situation.</a:t>
            </a:r>
            <a:endParaRPr lang="en-GB" sz="1000" dirty="0" smtClean="0"/>
          </a:p>
          <a:p>
            <a:pPr>
              <a:spcBef>
                <a:spcPts val="1200"/>
              </a:spcBef>
              <a:defRPr/>
            </a:pPr>
            <a:r>
              <a:rPr lang="en-GB" sz="1000" dirty="0" smtClean="0"/>
              <a:t>© </a:t>
            </a:r>
            <a:r>
              <a:rPr lang="sk-SK" sz="1000" dirty="0"/>
              <a:t>2015, KPMG Slovensko, spol. s </a:t>
            </a:r>
            <a:r>
              <a:rPr lang="sk-SK" sz="1000" dirty="0" err="1"/>
              <a:t>r.o</a:t>
            </a:r>
            <a:r>
              <a:rPr lang="sk-SK" sz="1000" dirty="0"/>
              <a:t>.</a:t>
            </a:r>
            <a:r>
              <a:rPr lang="en-GB" sz="1000" dirty="0"/>
              <a:t>, a </a:t>
            </a:r>
            <a:r>
              <a:rPr lang="sk-SK" sz="1000" dirty="0"/>
              <a:t>Slovak </a:t>
            </a:r>
            <a:r>
              <a:rPr lang="sk-SK" sz="1000" dirty="0" err="1"/>
              <a:t>limited</a:t>
            </a:r>
            <a:r>
              <a:rPr lang="sk-SK" sz="1000" dirty="0"/>
              <a:t> </a:t>
            </a:r>
            <a:r>
              <a:rPr lang="sk-SK" sz="1000" dirty="0" err="1"/>
              <a:t>liability</a:t>
            </a:r>
            <a:r>
              <a:rPr lang="sk-SK" sz="1000" dirty="0"/>
              <a:t> </a:t>
            </a:r>
            <a:r>
              <a:rPr lang="sk-SK" sz="1000" dirty="0" err="1"/>
              <a:t>company</a:t>
            </a:r>
            <a:r>
              <a:rPr lang="sk-SK" sz="1000" dirty="0"/>
              <a:t> </a:t>
            </a:r>
            <a:r>
              <a:rPr lang="en-GB" sz="1000" dirty="0"/>
              <a:t>and a member firm of the KPMG network of independent member firms affiliated with KPMG International Cooperative, a Swiss entity. All rights reserved.</a:t>
            </a:r>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GB" sz="1000" b="0" i="0" u="none" strike="noStrike" kern="1200" cap="none" spc="0" normalizeH="0" baseline="0" noProof="0" dirty="0" smtClean="0">
                <a:ln>
                  <a:noFill/>
                </a:ln>
                <a:solidFill>
                  <a:schemeClr val="tx1"/>
                </a:solidFill>
                <a:effectLst/>
                <a:uLnTx/>
                <a:uFillTx/>
                <a:latin typeface="Arial"/>
                <a:cs typeface="Arial" pitchFamily="34" charset="0"/>
              </a:rPr>
              <a:t>The KPMG name, logo and “cutting through complexity” are registered trademarks or trademarks of KPMG International. </a:t>
            </a:r>
            <a:endParaRPr kumimoji="0" lang="en-GB" sz="1000" b="0" i="0" u="none" strike="noStrike" kern="1200" cap="none" spc="0" normalizeH="0" baseline="0" noProof="0" dirty="0">
              <a:ln>
                <a:noFill/>
              </a:ln>
              <a:solidFill>
                <a:schemeClr val="tx1"/>
              </a:solidFill>
              <a:effectLst/>
              <a:uLnTx/>
              <a:uFillTx/>
              <a:latin typeface="Arial"/>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sk-SK" sz="2400" dirty="0" err="1" smtClean="0"/>
              <a:t>Setting</a:t>
            </a:r>
            <a:r>
              <a:rPr lang="sk-SK" sz="2400" dirty="0" smtClean="0"/>
              <a:t> </a:t>
            </a:r>
            <a:r>
              <a:rPr lang="sk-SK" sz="2400" dirty="0" err="1" smtClean="0"/>
              <a:t>up</a:t>
            </a:r>
            <a:r>
              <a:rPr lang="sk-SK" sz="2400" dirty="0" smtClean="0"/>
              <a:t> </a:t>
            </a:r>
            <a:r>
              <a:rPr lang="sk-SK" sz="2400" dirty="0" err="1" smtClean="0"/>
              <a:t>the</a:t>
            </a:r>
            <a:r>
              <a:rPr lang="sk-SK" sz="2400" dirty="0" smtClean="0"/>
              <a:t> </a:t>
            </a:r>
            <a:r>
              <a:rPr lang="sk-SK" sz="2400" dirty="0" err="1" smtClean="0"/>
              <a:t>context</a:t>
            </a:r>
            <a:r>
              <a:rPr lang="sk-SK" sz="2400" dirty="0" smtClean="0"/>
              <a:t> ...</a:t>
            </a:r>
            <a:endParaRPr lang="en-US" sz="2400" dirty="0" smtClean="0"/>
          </a:p>
          <a:p>
            <a:pPr marL="342900" indent="-342900">
              <a:buFont typeface="Arial" panose="020B0604020202020204" pitchFamily="34" charset="0"/>
              <a:buChar char="•"/>
            </a:pPr>
            <a:r>
              <a:rPr lang="en-US" sz="2400" dirty="0" smtClean="0"/>
              <a:t>Why a</a:t>
            </a:r>
            <a:r>
              <a:rPr lang="sk-SK" sz="2400" dirty="0" smtClean="0"/>
              <a:t>n audit of CG</a:t>
            </a:r>
            <a:r>
              <a:rPr lang="en-US" sz="2400" dirty="0" smtClean="0"/>
              <a:t>?</a:t>
            </a:r>
            <a:endParaRPr lang="sk-SK" sz="2400" dirty="0" smtClean="0"/>
          </a:p>
          <a:p>
            <a:pPr marL="342900" indent="-342900">
              <a:buFont typeface="Arial" panose="020B0604020202020204" pitchFamily="34" charset="0"/>
              <a:buChar char="•"/>
            </a:pPr>
            <a:r>
              <a:rPr lang="sk-SK" sz="2400" dirty="0" err="1" smtClean="0"/>
              <a:t>Types</a:t>
            </a:r>
            <a:r>
              <a:rPr lang="sk-SK" sz="2400" dirty="0" smtClean="0"/>
              <a:t> of CG audit</a:t>
            </a:r>
          </a:p>
          <a:p>
            <a:pPr marL="342900" indent="-342900">
              <a:buFont typeface="Arial" panose="020B0604020202020204" pitchFamily="34" charset="0"/>
              <a:buChar char="•"/>
            </a:pPr>
            <a:r>
              <a:rPr lang="sk-SK" altLang="sk-SK" sz="2400" dirty="0"/>
              <a:t>IA </a:t>
            </a:r>
            <a:r>
              <a:rPr lang="sk-SK" altLang="sk-SK" sz="2400" dirty="0" err="1"/>
              <a:t>focus</a:t>
            </a:r>
            <a:r>
              <a:rPr lang="sk-SK" altLang="sk-SK" sz="2400" dirty="0"/>
              <a:t> </a:t>
            </a:r>
            <a:r>
              <a:rPr lang="sk-SK" altLang="sk-SK" sz="2400" dirty="0" err="1"/>
              <a:t>areas</a:t>
            </a:r>
            <a:endParaRPr lang="sk-SK" sz="2400" dirty="0" smtClean="0"/>
          </a:p>
          <a:p>
            <a:pPr marL="342900" indent="-342900">
              <a:buFont typeface="Arial" panose="020B0604020202020204" pitchFamily="34" charset="0"/>
              <a:buChar char="•"/>
            </a:pPr>
            <a:r>
              <a:rPr lang="sk-SK" sz="2400" dirty="0" err="1" smtClean="0"/>
              <a:t>Key</a:t>
            </a:r>
            <a:r>
              <a:rPr lang="sk-SK" sz="2400" dirty="0" smtClean="0"/>
              <a:t> </a:t>
            </a:r>
            <a:r>
              <a:rPr lang="sk-SK" sz="2400" dirty="0" err="1" smtClean="0"/>
              <a:t>findings</a:t>
            </a:r>
            <a:endParaRPr lang="sk-SK" sz="2400" dirty="0" smtClean="0"/>
          </a:p>
          <a:p>
            <a:pPr marL="342900" indent="-342900">
              <a:buFont typeface="Arial" panose="020B0604020202020204" pitchFamily="34" charset="0"/>
              <a:buChar char="•"/>
            </a:pPr>
            <a:r>
              <a:rPr lang="sk-SK" sz="2400" dirty="0" err="1" smtClean="0"/>
              <a:t>Specifics</a:t>
            </a:r>
            <a:r>
              <a:rPr lang="sk-SK" sz="2400" dirty="0" smtClean="0"/>
              <a:t> of CG in Slovakia</a:t>
            </a:r>
          </a:p>
          <a:p>
            <a:pPr marL="342900" indent="-342900">
              <a:buFont typeface="Arial" panose="020B0604020202020204" pitchFamily="34" charset="0"/>
              <a:buChar char="•"/>
            </a:pPr>
            <a:r>
              <a:rPr lang="sk-SK" sz="2400" dirty="0" err="1" smtClean="0"/>
              <a:t>Trends</a:t>
            </a:r>
            <a:r>
              <a:rPr lang="sk-SK" sz="2400" dirty="0" smtClean="0"/>
              <a:t> in CG</a:t>
            </a:r>
          </a:p>
          <a:p>
            <a:pPr marL="342900" indent="-342900">
              <a:buFont typeface="Arial" panose="020B0604020202020204" pitchFamily="34" charset="0"/>
              <a:buChar char="•"/>
            </a:pPr>
            <a:r>
              <a:rPr lang="sk-SK" sz="2400" dirty="0" err="1" smtClean="0"/>
              <a:t>Discussion</a:t>
            </a:r>
            <a:endParaRPr lang="en-US" sz="2400" dirty="0" smtClean="0"/>
          </a:p>
        </p:txBody>
      </p:sp>
    </p:spTree>
    <p:extLst>
      <p:ext uri="{BB962C8B-B14F-4D97-AF65-F5344CB8AC3E}">
        <p14:creationId xmlns="" xmlns:p14="http://schemas.microsoft.com/office/powerpoint/2010/main" val="4176371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k-SK" dirty="0" err="1"/>
              <a:t>Setting</a:t>
            </a:r>
            <a:r>
              <a:rPr lang="sk-SK" dirty="0"/>
              <a:t> </a:t>
            </a:r>
            <a:r>
              <a:rPr lang="sk-SK" dirty="0" err="1"/>
              <a:t>up</a:t>
            </a:r>
            <a:r>
              <a:rPr lang="sk-SK" dirty="0"/>
              <a:t> </a:t>
            </a:r>
            <a:r>
              <a:rPr lang="sk-SK" dirty="0" err="1"/>
              <a:t>the</a:t>
            </a:r>
            <a:r>
              <a:rPr lang="sk-SK" dirty="0"/>
              <a:t> </a:t>
            </a:r>
            <a:r>
              <a:rPr lang="sk-SK" dirty="0" err="1" smtClean="0"/>
              <a:t>context</a:t>
            </a:r>
            <a:r>
              <a:rPr lang="en-US" dirty="0"/>
              <a:t/>
            </a:r>
            <a:br>
              <a:rPr lang="en-US" dirty="0"/>
            </a:br>
            <a:r>
              <a:rPr lang="en-GB" dirty="0" smtClean="0"/>
              <a:t>CG definition</a:t>
            </a:r>
            <a:endParaRPr lang="en-GB" dirty="0"/>
          </a:p>
        </p:txBody>
      </p:sp>
      <p:sp>
        <p:nvSpPr>
          <p:cNvPr id="5" name="Text Placeholder 4"/>
          <p:cNvSpPr>
            <a:spLocks noGrp="1"/>
          </p:cNvSpPr>
          <p:nvPr>
            <p:ph type="body" sz="quarter" idx="10"/>
          </p:nvPr>
        </p:nvSpPr>
        <p:spPr/>
        <p:txBody>
          <a:bodyPr/>
          <a:lstStyle/>
          <a:p>
            <a:pPr lvl="1"/>
            <a:r>
              <a:rPr lang="en-US" altLang="sk-SK" sz="2400" b="1" dirty="0">
                <a:solidFill>
                  <a:srgbClr val="00338D"/>
                </a:solidFill>
              </a:rPr>
              <a:t>Corporate governance </a:t>
            </a:r>
            <a:r>
              <a:rPr lang="en-US" altLang="sk-SK" sz="2400" dirty="0">
                <a:solidFill>
                  <a:srgbClr val="00338D"/>
                </a:solidFill>
              </a:rPr>
              <a:t>involves </a:t>
            </a:r>
            <a:r>
              <a:rPr lang="en-US" altLang="sk-SK" sz="2400" b="1" dirty="0">
                <a:solidFill>
                  <a:srgbClr val="00338D"/>
                </a:solidFill>
              </a:rPr>
              <a:t>a set of relationships </a:t>
            </a:r>
            <a:r>
              <a:rPr lang="en-US" altLang="sk-SK" sz="2400" dirty="0">
                <a:solidFill>
                  <a:srgbClr val="00338D"/>
                </a:solidFill>
              </a:rPr>
              <a:t>between </a:t>
            </a:r>
            <a:r>
              <a:rPr lang="en-US" altLang="sk-SK" sz="2400" dirty="0" smtClean="0">
                <a:solidFill>
                  <a:srgbClr val="00338D"/>
                </a:solidFill>
              </a:rPr>
              <a:t>a company’s </a:t>
            </a:r>
            <a:r>
              <a:rPr lang="en-US" altLang="sk-SK" sz="2400" dirty="0">
                <a:solidFill>
                  <a:srgbClr val="00338D"/>
                </a:solidFill>
              </a:rPr>
              <a:t>management, its board, its shareholders and other stakeholders.</a:t>
            </a:r>
          </a:p>
          <a:p>
            <a:pPr lvl="1"/>
            <a:r>
              <a:rPr lang="en-US" altLang="sk-SK" sz="2400" dirty="0">
                <a:solidFill>
                  <a:srgbClr val="00338D"/>
                </a:solidFill>
              </a:rPr>
              <a:t>Corporate governance also provides </a:t>
            </a:r>
            <a:r>
              <a:rPr lang="en-US" altLang="sk-SK" sz="2400" b="1" dirty="0">
                <a:solidFill>
                  <a:srgbClr val="00338D"/>
                </a:solidFill>
              </a:rPr>
              <a:t>the structure </a:t>
            </a:r>
            <a:r>
              <a:rPr lang="en-US" altLang="sk-SK" sz="2400" dirty="0">
                <a:solidFill>
                  <a:srgbClr val="00338D"/>
                </a:solidFill>
              </a:rPr>
              <a:t>through which </a:t>
            </a:r>
            <a:r>
              <a:rPr lang="en-US" altLang="sk-SK" sz="2400" dirty="0" smtClean="0">
                <a:solidFill>
                  <a:srgbClr val="00338D"/>
                </a:solidFill>
              </a:rPr>
              <a:t>the objectives </a:t>
            </a:r>
            <a:r>
              <a:rPr lang="en-US" altLang="sk-SK" sz="2400" dirty="0">
                <a:solidFill>
                  <a:srgbClr val="00338D"/>
                </a:solidFill>
              </a:rPr>
              <a:t>of the company are set, and the means of </a:t>
            </a:r>
            <a:r>
              <a:rPr lang="en-US" altLang="sk-SK" sz="2400" b="1" dirty="0">
                <a:solidFill>
                  <a:srgbClr val="00338D"/>
                </a:solidFill>
              </a:rPr>
              <a:t>attaining </a:t>
            </a:r>
            <a:r>
              <a:rPr lang="en-US" altLang="sk-SK" sz="2400" b="1" dirty="0" smtClean="0">
                <a:solidFill>
                  <a:srgbClr val="00338D"/>
                </a:solidFill>
              </a:rPr>
              <a:t>those objectives </a:t>
            </a:r>
            <a:r>
              <a:rPr lang="en-US" altLang="sk-SK" sz="2400" dirty="0">
                <a:solidFill>
                  <a:srgbClr val="00338D"/>
                </a:solidFill>
              </a:rPr>
              <a:t>and monitoring performance are determined</a:t>
            </a:r>
            <a:r>
              <a:rPr lang="en-US" altLang="sk-SK" sz="2400" dirty="0" smtClean="0">
                <a:solidFill>
                  <a:srgbClr val="00338D"/>
                </a:solidFill>
              </a:rPr>
              <a:t>.</a:t>
            </a:r>
          </a:p>
          <a:p>
            <a:pPr lvl="1"/>
            <a:endParaRPr lang="en-US" altLang="sk-SK" sz="2400" b="1" dirty="0">
              <a:solidFill>
                <a:srgbClr val="00338D"/>
              </a:solidFill>
            </a:endParaRPr>
          </a:p>
          <a:p>
            <a:pPr lvl="1"/>
            <a:r>
              <a:rPr lang="en-US" altLang="sk-SK" sz="2400" i="1" dirty="0">
                <a:solidFill>
                  <a:srgbClr val="00338D"/>
                </a:solidFill>
              </a:rPr>
              <a:t>OECD </a:t>
            </a:r>
            <a:r>
              <a:rPr lang="en-US" altLang="sk-SK" sz="2400" i="1" dirty="0" smtClean="0">
                <a:solidFill>
                  <a:srgbClr val="00338D"/>
                </a:solidFill>
              </a:rPr>
              <a:t>Principles of Corporate Governance</a:t>
            </a:r>
            <a:endParaRPr lang="en-US" altLang="sk-SK" sz="2400" b="1" dirty="0">
              <a:solidFill>
                <a:srgbClr val="00338D"/>
              </a:solidFill>
            </a:endParaRPr>
          </a:p>
          <a:p>
            <a:endParaRPr lang="en-GB" dirty="0"/>
          </a:p>
        </p:txBody>
      </p:sp>
    </p:spTree>
    <p:extLst>
      <p:ext uri="{BB962C8B-B14F-4D97-AF65-F5344CB8AC3E}">
        <p14:creationId xmlns="" xmlns:p14="http://schemas.microsoft.com/office/powerpoint/2010/main" val="49906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k-SK" sz="2000" dirty="0" err="1"/>
              <a:t>Setting</a:t>
            </a:r>
            <a:r>
              <a:rPr lang="sk-SK" sz="2000" dirty="0"/>
              <a:t> </a:t>
            </a:r>
            <a:r>
              <a:rPr lang="sk-SK" sz="2000" dirty="0" err="1"/>
              <a:t>up</a:t>
            </a:r>
            <a:r>
              <a:rPr lang="sk-SK" sz="2000" dirty="0"/>
              <a:t> </a:t>
            </a:r>
            <a:r>
              <a:rPr lang="sk-SK" sz="2000" dirty="0" err="1"/>
              <a:t>the</a:t>
            </a:r>
            <a:r>
              <a:rPr lang="sk-SK" sz="2000" dirty="0"/>
              <a:t> </a:t>
            </a:r>
            <a:r>
              <a:rPr lang="sk-SK" sz="2000" dirty="0" err="1"/>
              <a:t>context</a:t>
            </a:r>
            <a:r>
              <a:rPr lang="sk-SK" sz="2000" dirty="0"/>
              <a:t> </a:t>
            </a:r>
            <a:r>
              <a:rPr lang="sk-SK" sz="2000" dirty="0" smtClean="0"/>
              <a:t/>
            </a:r>
            <a:br>
              <a:rPr lang="sk-SK" sz="2000" dirty="0" smtClean="0"/>
            </a:br>
            <a:r>
              <a:rPr lang="sk-SK" sz="2000" dirty="0" smtClean="0"/>
              <a:t>Stimul</a:t>
            </a:r>
            <a:r>
              <a:rPr lang="en-US" sz="2000" dirty="0" smtClean="0"/>
              <a:t>us for </a:t>
            </a:r>
            <a:r>
              <a:rPr lang="sk-SK" sz="2000" dirty="0" err="1" smtClean="0"/>
              <a:t>Corporate</a:t>
            </a:r>
            <a:r>
              <a:rPr lang="sk-SK" sz="2000" dirty="0" smtClean="0"/>
              <a:t> </a:t>
            </a:r>
            <a:r>
              <a:rPr lang="sk-SK" sz="2000" dirty="0" err="1" smtClean="0"/>
              <a:t>Governance</a:t>
            </a:r>
            <a:r>
              <a:rPr lang="sk-SK" sz="2000" dirty="0" smtClean="0"/>
              <a:t> </a:t>
            </a:r>
            <a:endParaRPr lang="en-GB" sz="2000" dirty="0" smtClean="0"/>
          </a:p>
        </p:txBody>
      </p:sp>
      <p:sp>
        <p:nvSpPr>
          <p:cNvPr id="3" name="Text Placeholder 2"/>
          <p:cNvSpPr>
            <a:spLocks noGrp="1"/>
          </p:cNvSpPr>
          <p:nvPr>
            <p:ph type="body" sz="quarter" idx="10"/>
          </p:nvPr>
        </p:nvSpPr>
        <p:spPr>
          <a:xfrm>
            <a:off x="140677" y="994814"/>
            <a:ext cx="8640960" cy="4785762"/>
          </a:xfrm>
        </p:spPr>
        <p:txBody>
          <a:bodyPr>
            <a:normAutofit/>
          </a:bodyPr>
          <a:lstStyle/>
          <a:p>
            <a:pPr marL="10258" lvl="1" indent="-10258" algn="just">
              <a:buClr>
                <a:schemeClr val="tx1"/>
              </a:buClr>
            </a:pPr>
            <a:r>
              <a:rPr lang="en-US" sz="1477" b="1" dirty="0" smtClean="0">
                <a:solidFill>
                  <a:srgbClr val="00338D"/>
                </a:solidFill>
              </a:rPr>
              <a:t>Examples of collapses and scandals that shaped CG rules</a:t>
            </a:r>
            <a:r>
              <a:rPr lang="sk-SK" sz="1477" b="1" dirty="0" smtClean="0">
                <a:solidFill>
                  <a:srgbClr val="00338D"/>
                </a:solidFill>
              </a:rPr>
              <a:t>:</a:t>
            </a:r>
            <a:endParaRPr lang="en-GB" sz="1477" b="1" dirty="0">
              <a:solidFill>
                <a:srgbClr val="00338D"/>
              </a:solidFill>
            </a:endParaRPr>
          </a:p>
          <a:p>
            <a:pPr marL="754692" lvl="1" indent="-174386">
              <a:tabLst>
                <a:tab pos="703402" algn="l"/>
                <a:tab pos="1055103" algn="l"/>
                <a:tab pos="1406804" algn="l"/>
                <a:tab pos="1758506" algn="l"/>
                <a:tab pos="2110207" algn="l"/>
                <a:tab pos="2461908" algn="l"/>
                <a:tab pos="2813609" algn="l"/>
                <a:tab pos="3165310" algn="l"/>
                <a:tab pos="3517011" algn="l"/>
                <a:tab pos="3868712" algn="l"/>
              </a:tabLst>
            </a:pPr>
            <a:endParaRPr lang="en-GB" sz="1662" dirty="0">
              <a:solidFill>
                <a:srgbClr val="00338D"/>
              </a:solidFill>
              <a:effectLst>
                <a:outerShdw blurRad="38100" dist="38100" dir="2700000" algn="tl">
                  <a:srgbClr val="000000"/>
                </a:outerShdw>
              </a:effectLst>
            </a:endParaRPr>
          </a:p>
          <a:p>
            <a:pPr marL="1280778" lvl="3" indent="-174386" algn="just">
              <a:buClr>
                <a:schemeClr val="tx1"/>
              </a:buClr>
              <a:buSzPct val="80000"/>
              <a:buNone/>
              <a:tabLst>
                <a:tab pos="703402" algn="l"/>
                <a:tab pos="1055103" algn="l"/>
                <a:tab pos="1406804" algn="l"/>
                <a:tab pos="1758506" algn="l"/>
                <a:tab pos="2110207" algn="l"/>
                <a:tab pos="2461908" algn="l"/>
                <a:tab pos="2813609" algn="l"/>
                <a:tab pos="3165310" algn="l"/>
                <a:tab pos="3517011" algn="l"/>
                <a:tab pos="3868712" algn="l"/>
              </a:tabLst>
            </a:pPr>
            <a:endParaRPr lang="en-GB" sz="1108" dirty="0"/>
          </a:p>
          <a:p>
            <a:endParaRPr lang="en-GB" dirty="0" smtClean="0"/>
          </a:p>
          <a:p>
            <a:endParaRPr lang="en-GB" dirty="0"/>
          </a:p>
        </p:txBody>
      </p:sp>
      <p:grpSp>
        <p:nvGrpSpPr>
          <p:cNvPr id="4" name="Group 221"/>
          <p:cNvGrpSpPr/>
          <p:nvPr/>
        </p:nvGrpSpPr>
        <p:grpSpPr bwMode="gray">
          <a:xfrm>
            <a:off x="135198" y="2123924"/>
            <a:ext cx="8109210" cy="1245843"/>
            <a:chOff x="249954" y="796251"/>
            <a:chExt cx="8178255" cy="1349663"/>
          </a:xfrm>
        </p:grpSpPr>
        <p:sp>
          <p:nvSpPr>
            <p:cNvPr id="39" name="AutoShape 4"/>
            <p:cNvSpPr>
              <a:spLocks noChangeArrowheads="1"/>
            </p:cNvSpPr>
            <p:nvPr/>
          </p:nvSpPr>
          <p:spPr bwMode="gray">
            <a:xfrm>
              <a:off x="252046" y="1419623"/>
              <a:ext cx="8176163" cy="432048"/>
            </a:xfrm>
            <a:prstGeom prst="homePlate">
              <a:avLst>
                <a:gd name="adj" fmla="val 34140"/>
              </a:avLst>
            </a:prstGeom>
            <a:solidFill>
              <a:srgbClr val="F5DB7E"/>
            </a:solidFill>
            <a:ln w="6350">
              <a:noFill/>
              <a:miter lim="800000"/>
              <a:headEnd type="none" w="sm" len="sm"/>
              <a:tailEnd type="none" w="sm" len="sm"/>
            </a:ln>
            <a:effectLst/>
          </p:spPr>
          <p:txBody>
            <a:bodyPr lIns="49846" tIns="49846" rIns="49846" bIns="49846" anchor="ctr"/>
            <a:lstStyle/>
            <a:p>
              <a:pPr algn="ctr"/>
              <a:endParaRPr lang="en-US" sz="923" dirty="0">
                <a:latin typeface="Arial" pitchFamily="34" charset="0"/>
                <a:cs typeface="Arial" pitchFamily="34" charset="0"/>
              </a:endParaRPr>
            </a:p>
          </p:txBody>
        </p:sp>
        <p:sp>
          <p:nvSpPr>
            <p:cNvPr id="40" name="Line 68"/>
            <p:cNvSpPr>
              <a:spLocks noChangeShapeType="1"/>
            </p:cNvSpPr>
            <p:nvPr/>
          </p:nvSpPr>
          <p:spPr bwMode="gray">
            <a:xfrm>
              <a:off x="316990" y="1598772"/>
              <a:ext cx="8009776" cy="0"/>
            </a:xfrm>
            <a:prstGeom prst="line">
              <a:avLst/>
            </a:prstGeom>
            <a:noFill/>
            <a:ln w="12700">
              <a:solidFill>
                <a:srgbClr val="00338D"/>
              </a:solidFill>
              <a:round/>
              <a:headEnd type="none" w="sm" len="sm"/>
              <a:tailEnd type="none" w="med" len="med"/>
            </a:ln>
            <a:effectLst/>
          </p:spPr>
          <p:txBody>
            <a:bodyPr lIns="49846" tIns="49846" rIns="49846" bIns="49846"/>
            <a:lstStyle/>
            <a:p>
              <a:endParaRPr lang="en-GB" sz="923" dirty="0">
                <a:latin typeface="Arial" pitchFamily="34" charset="0"/>
                <a:cs typeface="Arial" pitchFamily="34" charset="0"/>
              </a:endParaRPr>
            </a:p>
          </p:txBody>
        </p:sp>
        <p:sp>
          <p:nvSpPr>
            <p:cNvPr id="91" name="Freeform 15"/>
            <p:cNvSpPr>
              <a:spLocks/>
            </p:cNvSpPr>
            <p:nvPr/>
          </p:nvSpPr>
          <p:spPr bwMode="gray">
            <a:xfrm rot="5400000">
              <a:off x="720810" y="1434170"/>
              <a:ext cx="72044" cy="343405"/>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nvGrpSpPr>
            <p:cNvPr id="5" name="Group 250"/>
            <p:cNvGrpSpPr/>
            <p:nvPr/>
          </p:nvGrpSpPr>
          <p:grpSpPr bwMode="gray">
            <a:xfrm>
              <a:off x="249954" y="1527043"/>
              <a:ext cx="265130" cy="268043"/>
              <a:chOff x="249954" y="2679171"/>
              <a:chExt cx="265130" cy="268043"/>
            </a:xfrm>
          </p:grpSpPr>
          <p:sp>
            <p:nvSpPr>
              <p:cNvPr id="88" name="Rectangle 87"/>
              <p:cNvSpPr>
                <a:spLocks noChangeArrowheads="1"/>
              </p:cNvSpPr>
              <p:nvPr>
                <p:custDataLst>
                  <p:tags r:id="rId43"/>
                </p:custDataLst>
              </p:nvPr>
            </p:nvSpPr>
            <p:spPr bwMode="gray">
              <a:xfrm>
                <a:off x="249954"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1799</a:t>
                </a:r>
              </a:p>
            </p:txBody>
          </p:sp>
          <p:sp>
            <p:nvSpPr>
              <p:cNvPr id="89" name="Line 70"/>
              <p:cNvSpPr>
                <a:spLocks noChangeShapeType="1"/>
              </p:cNvSpPr>
              <p:nvPr/>
            </p:nvSpPr>
            <p:spPr bwMode="gray">
              <a:xfrm>
                <a:off x="316990"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6" name="Group 253"/>
            <p:cNvGrpSpPr/>
            <p:nvPr/>
          </p:nvGrpSpPr>
          <p:grpSpPr bwMode="gray">
            <a:xfrm>
              <a:off x="1060075" y="1527043"/>
              <a:ext cx="265130" cy="268043"/>
              <a:chOff x="-44471" y="2679171"/>
              <a:chExt cx="265130" cy="268043"/>
            </a:xfrm>
          </p:grpSpPr>
          <p:sp>
            <p:nvSpPr>
              <p:cNvPr id="86" name="Rectangle 85"/>
              <p:cNvSpPr>
                <a:spLocks noChangeArrowheads="1"/>
              </p:cNvSpPr>
              <p:nvPr>
                <p:custDataLst>
                  <p:tags r:id="rId42"/>
                </p:custDataLst>
              </p:nvPr>
            </p:nvSpPr>
            <p:spPr bwMode="gray">
              <a:xfrm>
                <a:off x="-44471"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1990</a:t>
                </a:r>
              </a:p>
            </p:txBody>
          </p:sp>
          <p:sp>
            <p:nvSpPr>
              <p:cNvPr id="87" name="Line 70"/>
              <p:cNvSpPr>
                <a:spLocks noChangeShapeType="1"/>
              </p:cNvSpPr>
              <p:nvPr/>
            </p:nvSpPr>
            <p:spPr bwMode="gray">
              <a:xfrm>
                <a:off x="48850"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7" name="Group 256"/>
            <p:cNvGrpSpPr/>
            <p:nvPr/>
          </p:nvGrpSpPr>
          <p:grpSpPr bwMode="gray">
            <a:xfrm>
              <a:off x="1925825" y="1527043"/>
              <a:ext cx="265130" cy="268043"/>
              <a:chOff x="-51818" y="2679171"/>
              <a:chExt cx="265130" cy="268043"/>
            </a:xfrm>
          </p:grpSpPr>
          <p:sp>
            <p:nvSpPr>
              <p:cNvPr id="84" name="Rectangle 83"/>
              <p:cNvSpPr>
                <a:spLocks noChangeArrowheads="1"/>
              </p:cNvSpPr>
              <p:nvPr>
                <p:custDataLst>
                  <p:tags r:id="rId41"/>
                </p:custDataLst>
              </p:nvPr>
            </p:nvSpPr>
            <p:spPr bwMode="gray">
              <a:xfrm>
                <a:off x="-51818"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1991</a:t>
                </a:r>
              </a:p>
            </p:txBody>
          </p:sp>
          <p:sp>
            <p:nvSpPr>
              <p:cNvPr id="85" name="Line 70"/>
              <p:cNvSpPr>
                <a:spLocks noChangeShapeType="1"/>
              </p:cNvSpPr>
              <p:nvPr/>
            </p:nvSpPr>
            <p:spPr bwMode="gray">
              <a:xfrm>
                <a:off x="65768"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8" name="Group 259"/>
            <p:cNvGrpSpPr/>
            <p:nvPr/>
          </p:nvGrpSpPr>
          <p:grpSpPr bwMode="gray">
            <a:xfrm>
              <a:off x="2797280" y="1527043"/>
              <a:ext cx="265130" cy="268043"/>
              <a:chOff x="-53460" y="2679171"/>
              <a:chExt cx="265130" cy="268043"/>
            </a:xfrm>
          </p:grpSpPr>
          <p:sp>
            <p:nvSpPr>
              <p:cNvPr id="82" name="Rectangle 81"/>
              <p:cNvSpPr>
                <a:spLocks noChangeArrowheads="1"/>
              </p:cNvSpPr>
              <p:nvPr>
                <p:custDataLst>
                  <p:tags r:id="rId40"/>
                </p:custDataLst>
              </p:nvPr>
            </p:nvSpPr>
            <p:spPr bwMode="gray">
              <a:xfrm>
                <a:off x="-53460"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1995</a:t>
                </a:r>
              </a:p>
            </p:txBody>
          </p:sp>
          <p:sp>
            <p:nvSpPr>
              <p:cNvPr id="83" name="Line 70"/>
              <p:cNvSpPr>
                <a:spLocks noChangeShapeType="1"/>
              </p:cNvSpPr>
              <p:nvPr/>
            </p:nvSpPr>
            <p:spPr bwMode="gray">
              <a:xfrm>
                <a:off x="64125"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9" name="Group 262"/>
            <p:cNvGrpSpPr/>
            <p:nvPr/>
          </p:nvGrpSpPr>
          <p:grpSpPr bwMode="gray">
            <a:xfrm>
              <a:off x="3668733" y="1527043"/>
              <a:ext cx="265130" cy="268043"/>
              <a:chOff x="-55104" y="2679171"/>
              <a:chExt cx="265130" cy="268043"/>
            </a:xfrm>
          </p:grpSpPr>
          <p:sp>
            <p:nvSpPr>
              <p:cNvPr id="80" name="Rectangle 79"/>
              <p:cNvSpPr>
                <a:spLocks noChangeArrowheads="1"/>
              </p:cNvSpPr>
              <p:nvPr>
                <p:custDataLst>
                  <p:tags r:id="rId39"/>
                </p:custDataLst>
              </p:nvPr>
            </p:nvSpPr>
            <p:spPr bwMode="gray">
              <a:xfrm>
                <a:off x="-55104"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2000</a:t>
                </a:r>
              </a:p>
            </p:txBody>
          </p:sp>
          <p:sp>
            <p:nvSpPr>
              <p:cNvPr id="81" name="Line 70"/>
              <p:cNvSpPr>
                <a:spLocks noChangeShapeType="1"/>
              </p:cNvSpPr>
              <p:nvPr/>
            </p:nvSpPr>
            <p:spPr bwMode="gray">
              <a:xfrm>
                <a:off x="62482"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0" name="Group 265"/>
            <p:cNvGrpSpPr/>
            <p:nvPr/>
          </p:nvGrpSpPr>
          <p:grpSpPr bwMode="gray">
            <a:xfrm>
              <a:off x="4540187" y="1527043"/>
              <a:ext cx="265130" cy="268043"/>
              <a:chOff x="-56747" y="2679171"/>
              <a:chExt cx="265130" cy="268043"/>
            </a:xfrm>
          </p:grpSpPr>
          <p:sp>
            <p:nvSpPr>
              <p:cNvPr id="78" name="Rectangle 77"/>
              <p:cNvSpPr>
                <a:spLocks noChangeArrowheads="1"/>
              </p:cNvSpPr>
              <p:nvPr>
                <p:custDataLst>
                  <p:tags r:id="rId38"/>
                </p:custDataLst>
              </p:nvPr>
            </p:nvSpPr>
            <p:spPr bwMode="gray">
              <a:xfrm>
                <a:off x="-56747"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2001</a:t>
                </a:r>
              </a:p>
            </p:txBody>
          </p:sp>
          <p:sp>
            <p:nvSpPr>
              <p:cNvPr id="79" name="Line 70"/>
              <p:cNvSpPr>
                <a:spLocks noChangeShapeType="1"/>
              </p:cNvSpPr>
              <p:nvPr/>
            </p:nvSpPr>
            <p:spPr bwMode="gray">
              <a:xfrm>
                <a:off x="60838"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1" name="Group 268"/>
            <p:cNvGrpSpPr/>
            <p:nvPr/>
          </p:nvGrpSpPr>
          <p:grpSpPr bwMode="gray">
            <a:xfrm>
              <a:off x="5260810" y="1527043"/>
              <a:ext cx="265130" cy="268043"/>
              <a:chOff x="-209221" y="2679171"/>
              <a:chExt cx="265130" cy="268043"/>
            </a:xfrm>
          </p:grpSpPr>
          <p:sp>
            <p:nvSpPr>
              <p:cNvPr id="76" name="Rectangle 75"/>
              <p:cNvSpPr>
                <a:spLocks noChangeArrowheads="1"/>
              </p:cNvSpPr>
              <p:nvPr>
                <p:custDataLst>
                  <p:tags r:id="rId37"/>
                </p:custDataLst>
              </p:nvPr>
            </p:nvSpPr>
            <p:spPr bwMode="gray">
              <a:xfrm>
                <a:off x="-209221"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2002</a:t>
                </a:r>
              </a:p>
            </p:txBody>
          </p:sp>
          <p:sp>
            <p:nvSpPr>
              <p:cNvPr id="77" name="Line 70"/>
              <p:cNvSpPr>
                <a:spLocks noChangeShapeType="1"/>
              </p:cNvSpPr>
              <p:nvPr/>
            </p:nvSpPr>
            <p:spPr bwMode="gray">
              <a:xfrm>
                <a:off x="-209221"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2" name="Group 271"/>
            <p:cNvGrpSpPr/>
            <p:nvPr/>
          </p:nvGrpSpPr>
          <p:grpSpPr bwMode="gray">
            <a:xfrm>
              <a:off x="5841779" y="1527043"/>
              <a:ext cx="265130" cy="268043"/>
              <a:chOff x="-501349" y="2679171"/>
              <a:chExt cx="265130" cy="268043"/>
            </a:xfrm>
          </p:grpSpPr>
          <p:sp>
            <p:nvSpPr>
              <p:cNvPr id="74" name="Rectangle 73"/>
              <p:cNvSpPr>
                <a:spLocks noChangeArrowheads="1"/>
              </p:cNvSpPr>
              <p:nvPr>
                <p:custDataLst>
                  <p:tags r:id="rId36"/>
                </p:custDataLst>
              </p:nvPr>
            </p:nvSpPr>
            <p:spPr bwMode="gray">
              <a:xfrm>
                <a:off x="-501349"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2003</a:t>
                </a:r>
              </a:p>
            </p:txBody>
          </p:sp>
          <p:sp>
            <p:nvSpPr>
              <p:cNvPr id="75" name="Line 70"/>
              <p:cNvSpPr>
                <a:spLocks noChangeShapeType="1"/>
              </p:cNvSpPr>
              <p:nvPr/>
            </p:nvSpPr>
            <p:spPr bwMode="gray">
              <a:xfrm>
                <a:off x="-501349"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3" name="Group 274"/>
            <p:cNvGrpSpPr/>
            <p:nvPr/>
          </p:nvGrpSpPr>
          <p:grpSpPr bwMode="gray">
            <a:xfrm>
              <a:off x="7158396" y="1527043"/>
              <a:ext cx="265130" cy="268043"/>
              <a:chOff x="-57829" y="2679171"/>
              <a:chExt cx="265130" cy="268043"/>
            </a:xfrm>
          </p:grpSpPr>
          <p:sp>
            <p:nvSpPr>
              <p:cNvPr id="72" name="Rectangle 71"/>
              <p:cNvSpPr>
                <a:spLocks noChangeArrowheads="1"/>
              </p:cNvSpPr>
              <p:nvPr>
                <p:custDataLst>
                  <p:tags r:id="rId35"/>
                </p:custDataLst>
              </p:nvPr>
            </p:nvSpPr>
            <p:spPr bwMode="gray">
              <a:xfrm>
                <a:off x="-57829" y="2787774"/>
                <a:ext cx="2651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2007</a:t>
                </a:r>
              </a:p>
            </p:txBody>
          </p:sp>
          <p:sp>
            <p:nvSpPr>
              <p:cNvPr id="73" name="Line 70"/>
              <p:cNvSpPr>
                <a:spLocks noChangeShapeType="1"/>
              </p:cNvSpPr>
              <p:nvPr/>
            </p:nvSpPr>
            <p:spPr bwMode="gray">
              <a:xfrm>
                <a:off x="77976"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4" name="Group 283"/>
            <p:cNvGrpSpPr/>
            <p:nvPr/>
          </p:nvGrpSpPr>
          <p:grpSpPr bwMode="gray">
            <a:xfrm>
              <a:off x="7958965" y="1527043"/>
              <a:ext cx="381530" cy="266417"/>
              <a:chOff x="-116732" y="2679171"/>
              <a:chExt cx="381530" cy="266417"/>
            </a:xfrm>
          </p:grpSpPr>
          <p:sp>
            <p:nvSpPr>
              <p:cNvPr id="70" name="Rectangle 69"/>
              <p:cNvSpPr>
                <a:spLocks noChangeArrowheads="1"/>
              </p:cNvSpPr>
              <p:nvPr>
                <p:custDataLst>
                  <p:tags r:id="rId34"/>
                </p:custDataLst>
              </p:nvPr>
            </p:nvSpPr>
            <p:spPr bwMode="gray">
              <a:xfrm>
                <a:off x="-116732" y="2786148"/>
                <a:ext cx="381530" cy="159440"/>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2008</a:t>
                </a:r>
                <a:r>
                  <a:rPr lang="en-GB" sz="923" dirty="0">
                    <a:solidFill>
                      <a:srgbClr val="00338D"/>
                    </a:solidFill>
                    <a:latin typeface="Arial"/>
                    <a:cs typeface="Arial" pitchFamily="34" charset="0"/>
                    <a:sym typeface="Wingdings" pitchFamily="2" charset="2"/>
                  </a:rPr>
                  <a:t></a:t>
                </a:r>
                <a:endParaRPr lang="en-GB" sz="923" dirty="0">
                  <a:solidFill>
                    <a:srgbClr val="00338D"/>
                  </a:solidFill>
                  <a:latin typeface="Arial"/>
                  <a:cs typeface="Arial" pitchFamily="34" charset="0"/>
                </a:endParaRPr>
              </a:p>
            </p:txBody>
          </p:sp>
          <p:sp>
            <p:nvSpPr>
              <p:cNvPr id="71" name="Line 70"/>
              <p:cNvSpPr>
                <a:spLocks noChangeShapeType="1"/>
              </p:cNvSpPr>
              <p:nvPr/>
            </p:nvSpPr>
            <p:spPr bwMode="gray">
              <a:xfrm>
                <a:off x="59195" y="2679171"/>
                <a:ext cx="0" cy="72000"/>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grpSp>
        <p:grpSp>
          <p:nvGrpSpPr>
            <p:cNvPr id="15" name="Group 292"/>
            <p:cNvGrpSpPr/>
            <p:nvPr/>
          </p:nvGrpSpPr>
          <p:grpSpPr bwMode="gray">
            <a:xfrm>
              <a:off x="251520" y="796251"/>
              <a:ext cx="1241280" cy="624067"/>
              <a:chOff x="251520" y="796251"/>
              <a:chExt cx="1241280" cy="624067"/>
            </a:xfrm>
          </p:grpSpPr>
          <p:sp>
            <p:nvSpPr>
              <p:cNvPr id="66" name="Line 64"/>
              <p:cNvSpPr>
                <a:spLocks noChangeShapeType="1"/>
              </p:cNvSpPr>
              <p:nvPr/>
            </p:nvSpPr>
            <p:spPr bwMode="gray">
              <a:xfrm rot="10800000" flipH="1" flipV="1">
                <a:off x="309183" y="1276302"/>
                <a:ext cx="0" cy="144016"/>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67" name="Text Box 66"/>
              <p:cNvSpPr txBox="1">
                <a:spLocks noChangeArrowheads="1"/>
              </p:cNvSpPr>
              <p:nvPr>
                <p:custDataLst>
                  <p:tags r:id="rId33"/>
                </p:custDataLst>
              </p:nvPr>
            </p:nvSpPr>
            <p:spPr bwMode="gray">
              <a:xfrm>
                <a:off x="251520" y="796251"/>
                <a:ext cx="1241280" cy="443177"/>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831" b="1" dirty="0" err="1">
                    <a:solidFill>
                      <a:schemeClr val="accent4"/>
                    </a:solidFill>
                    <a:latin typeface="Arial"/>
                    <a:cs typeface="Arial" pitchFamily="34" charset="0"/>
                  </a:rPr>
                  <a:t>Vereinigte</a:t>
                </a:r>
                <a:r>
                  <a:rPr lang="en-GB" sz="831" b="1" dirty="0">
                    <a:solidFill>
                      <a:schemeClr val="accent4"/>
                    </a:solidFill>
                    <a:latin typeface="Arial"/>
                    <a:cs typeface="Arial" pitchFamily="34" charset="0"/>
                  </a:rPr>
                  <a:t> </a:t>
                </a:r>
              </a:p>
              <a:p>
                <a:pPr defTabSz="703402" eaLnBrk="0" hangingPunct="0">
                  <a:spcBef>
                    <a:spcPct val="10000"/>
                  </a:spcBef>
                </a:pPr>
                <a:r>
                  <a:rPr lang="en-GB" sz="831" b="1" dirty="0" err="1">
                    <a:solidFill>
                      <a:schemeClr val="accent4"/>
                    </a:solidFill>
                    <a:latin typeface="Arial"/>
                    <a:cs typeface="Arial" pitchFamily="34" charset="0"/>
                  </a:rPr>
                  <a:t>Ostindische</a:t>
                </a:r>
                <a:endParaRPr lang="en-GB" sz="831" b="1" dirty="0">
                  <a:solidFill>
                    <a:schemeClr val="accent4"/>
                  </a:solidFill>
                  <a:latin typeface="Arial"/>
                  <a:cs typeface="Arial" pitchFamily="34" charset="0"/>
                </a:endParaRPr>
              </a:p>
              <a:p>
                <a:pPr defTabSz="703402" eaLnBrk="0" hangingPunct="0">
                  <a:spcBef>
                    <a:spcPct val="10000"/>
                  </a:spcBef>
                </a:pPr>
                <a:r>
                  <a:rPr lang="en-GB" sz="831" b="1" dirty="0" err="1">
                    <a:solidFill>
                      <a:schemeClr val="accent4"/>
                    </a:solidFill>
                    <a:latin typeface="Arial"/>
                    <a:cs typeface="Arial" pitchFamily="34" charset="0"/>
                  </a:rPr>
                  <a:t>Compagnie</a:t>
                </a:r>
                <a:endParaRPr lang="en-GB" sz="831" dirty="0">
                  <a:solidFill>
                    <a:schemeClr val="accent4"/>
                  </a:solidFill>
                  <a:latin typeface="Arial"/>
                  <a:cs typeface="Arial" pitchFamily="34" charset="0"/>
                </a:endParaRPr>
              </a:p>
            </p:txBody>
          </p:sp>
        </p:grpSp>
        <p:grpSp>
          <p:nvGrpSpPr>
            <p:cNvPr id="16" name="Group 310"/>
            <p:cNvGrpSpPr/>
            <p:nvPr/>
          </p:nvGrpSpPr>
          <p:grpSpPr bwMode="gray">
            <a:xfrm>
              <a:off x="1188441" y="1857882"/>
              <a:ext cx="5821996" cy="282527"/>
              <a:chOff x="1116433" y="3010009"/>
              <a:chExt cx="5821996" cy="282527"/>
            </a:xfrm>
          </p:grpSpPr>
          <p:sp>
            <p:nvSpPr>
              <p:cNvPr id="64" name="Line 64"/>
              <p:cNvSpPr>
                <a:spLocks noChangeShapeType="1"/>
              </p:cNvSpPr>
              <p:nvPr/>
            </p:nvSpPr>
            <p:spPr bwMode="gray">
              <a:xfrm flipV="1">
                <a:off x="1116433" y="3010009"/>
                <a:ext cx="0" cy="144016"/>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65" name="Text Box 66"/>
              <p:cNvSpPr txBox="1">
                <a:spLocks noChangeArrowheads="1"/>
              </p:cNvSpPr>
              <p:nvPr>
                <p:custDataLst>
                  <p:tags r:id="rId32"/>
                </p:custDataLst>
              </p:nvPr>
            </p:nvSpPr>
            <p:spPr bwMode="gray">
              <a:xfrm>
                <a:off x="5697149" y="3154025"/>
                <a:ext cx="1241280" cy="138511"/>
              </a:xfrm>
              <a:prstGeom prst="rect">
                <a:avLst/>
              </a:prstGeom>
              <a:noFill/>
              <a:ln w="6350">
                <a:noFill/>
                <a:miter lim="800000"/>
                <a:headEnd type="none" w="sm" len="sm"/>
                <a:tailEnd type="none" w="sm" len="sm"/>
              </a:ln>
              <a:effectLst/>
            </p:spPr>
            <p:txBody>
              <a:bodyPr lIns="0" tIns="0" rIns="0" bIns="0" anchor="t">
                <a:spAutoFit/>
              </a:bodyPr>
              <a:lstStyle/>
              <a:p>
                <a:pPr defTabSz="703402" eaLnBrk="0" hangingPunct="0">
                  <a:spcBef>
                    <a:spcPct val="10000"/>
                  </a:spcBef>
                </a:pPr>
                <a:r>
                  <a:rPr lang="en-GB" sz="831" b="1" dirty="0" err="1">
                    <a:solidFill>
                      <a:schemeClr val="accent4"/>
                    </a:solidFill>
                    <a:latin typeface="Arial"/>
                    <a:cs typeface="Arial" pitchFamily="34" charset="0"/>
                  </a:rPr>
                  <a:t>Parmalat</a:t>
                </a:r>
                <a:endParaRPr lang="en-GB" sz="923" dirty="0">
                  <a:latin typeface="Arial"/>
                  <a:cs typeface="Arial" pitchFamily="34" charset="0"/>
                </a:endParaRPr>
              </a:p>
            </p:txBody>
          </p:sp>
        </p:grpSp>
        <p:grpSp>
          <p:nvGrpSpPr>
            <p:cNvPr id="17" name="Group 313"/>
            <p:cNvGrpSpPr/>
            <p:nvPr/>
          </p:nvGrpSpPr>
          <p:grpSpPr bwMode="gray">
            <a:xfrm>
              <a:off x="853268" y="1273979"/>
              <a:ext cx="1241280" cy="871935"/>
              <a:chOff x="-730908" y="1273979"/>
              <a:chExt cx="1241280" cy="871935"/>
            </a:xfrm>
          </p:grpSpPr>
          <p:sp>
            <p:nvSpPr>
              <p:cNvPr id="62" name="Line 64"/>
              <p:cNvSpPr>
                <a:spLocks noChangeShapeType="1"/>
              </p:cNvSpPr>
              <p:nvPr/>
            </p:nvSpPr>
            <p:spPr bwMode="gray">
              <a:xfrm rot="10800000" flipH="1" flipV="1">
                <a:off x="467917" y="1273979"/>
                <a:ext cx="0" cy="144016"/>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63" name="Text Box 66"/>
              <p:cNvSpPr txBox="1">
                <a:spLocks noChangeArrowheads="1"/>
              </p:cNvSpPr>
              <p:nvPr>
                <p:custDataLst>
                  <p:tags r:id="rId31"/>
                </p:custDataLst>
              </p:nvPr>
            </p:nvSpPr>
            <p:spPr bwMode="gray">
              <a:xfrm>
                <a:off x="-730908" y="2007403"/>
                <a:ext cx="1241280" cy="138511"/>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831" b="1" dirty="0">
                    <a:solidFill>
                      <a:schemeClr val="accent4"/>
                    </a:solidFill>
                    <a:latin typeface="Arial"/>
                    <a:cs typeface="Arial" pitchFamily="34" charset="0"/>
                  </a:rPr>
                  <a:t>Mirror Group</a:t>
                </a:r>
                <a:endParaRPr lang="en-GB" sz="831" dirty="0">
                  <a:solidFill>
                    <a:schemeClr val="accent4"/>
                  </a:solidFill>
                  <a:latin typeface="Arial"/>
                  <a:cs typeface="Arial" pitchFamily="34" charset="0"/>
                </a:endParaRPr>
              </a:p>
            </p:txBody>
          </p:sp>
        </p:grpSp>
        <p:grpSp>
          <p:nvGrpSpPr>
            <p:cNvPr id="18" name="Group 316"/>
            <p:cNvGrpSpPr/>
            <p:nvPr/>
          </p:nvGrpSpPr>
          <p:grpSpPr bwMode="gray">
            <a:xfrm>
              <a:off x="2931349" y="1857882"/>
              <a:ext cx="2828480" cy="274688"/>
              <a:chOff x="267053" y="3010009"/>
              <a:chExt cx="2828480" cy="274688"/>
            </a:xfrm>
          </p:grpSpPr>
          <p:sp>
            <p:nvSpPr>
              <p:cNvPr id="60" name="Line 64"/>
              <p:cNvSpPr>
                <a:spLocks noChangeShapeType="1"/>
              </p:cNvSpPr>
              <p:nvPr/>
            </p:nvSpPr>
            <p:spPr bwMode="gray">
              <a:xfrm flipV="1">
                <a:off x="267053" y="3010009"/>
                <a:ext cx="0" cy="144016"/>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61" name="Text Box 66"/>
              <p:cNvSpPr txBox="1">
                <a:spLocks noChangeArrowheads="1"/>
              </p:cNvSpPr>
              <p:nvPr>
                <p:custDataLst>
                  <p:tags r:id="rId30"/>
                </p:custDataLst>
              </p:nvPr>
            </p:nvSpPr>
            <p:spPr bwMode="gray">
              <a:xfrm>
                <a:off x="1854253" y="3146187"/>
                <a:ext cx="1241280" cy="138510"/>
              </a:xfrm>
              <a:prstGeom prst="rect">
                <a:avLst/>
              </a:prstGeom>
              <a:noFill/>
              <a:ln w="6350">
                <a:noFill/>
                <a:miter lim="800000"/>
                <a:headEnd type="none" w="sm" len="sm"/>
                <a:tailEnd type="none" w="sm" len="sm"/>
              </a:ln>
              <a:effectLst/>
            </p:spPr>
            <p:txBody>
              <a:bodyPr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Enron</a:t>
                </a:r>
                <a:endParaRPr lang="en-GB" sz="923" dirty="0">
                  <a:solidFill>
                    <a:schemeClr val="accent4"/>
                  </a:solidFill>
                  <a:latin typeface="Arial"/>
                  <a:cs typeface="Arial" pitchFamily="34" charset="0"/>
                </a:endParaRPr>
              </a:p>
            </p:txBody>
          </p:sp>
        </p:grpSp>
        <p:grpSp>
          <p:nvGrpSpPr>
            <p:cNvPr id="19" name="Group 319"/>
            <p:cNvGrpSpPr/>
            <p:nvPr/>
          </p:nvGrpSpPr>
          <p:grpSpPr bwMode="gray">
            <a:xfrm>
              <a:off x="3471531" y="938749"/>
              <a:ext cx="1241280" cy="487085"/>
              <a:chOff x="-704933" y="938749"/>
              <a:chExt cx="1241280" cy="487085"/>
            </a:xfrm>
          </p:grpSpPr>
          <p:sp>
            <p:nvSpPr>
              <p:cNvPr id="58" name="Line 64"/>
              <p:cNvSpPr>
                <a:spLocks noChangeShapeType="1"/>
              </p:cNvSpPr>
              <p:nvPr/>
            </p:nvSpPr>
            <p:spPr bwMode="gray">
              <a:xfrm rot="10800000" flipH="1" flipV="1">
                <a:off x="-381466" y="1281818"/>
                <a:ext cx="0" cy="144016"/>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59" name="Text Box 66"/>
              <p:cNvSpPr txBox="1">
                <a:spLocks noChangeArrowheads="1"/>
              </p:cNvSpPr>
              <p:nvPr>
                <p:custDataLst>
                  <p:tags r:id="rId29"/>
                </p:custDataLst>
              </p:nvPr>
            </p:nvSpPr>
            <p:spPr bwMode="gray">
              <a:xfrm>
                <a:off x="-704933" y="938749"/>
                <a:ext cx="1241280" cy="306194"/>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923" b="1" dirty="0">
                    <a:solidFill>
                      <a:schemeClr val="accent4"/>
                    </a:solidFill>
                    <a:latin typeface="Arial"/>
                    <a:cs typeface="Arial" pitchFamily="34" charset="0"/>
                  </a:rPr>
                  <a:t>Lucent </a:t>
                </a:r>
              </a:p>
              <a:p>
                <a:pPr defTabSz="703402" eaLnBrk="0" hangingPunct="0">
                  <a:spcBef>
                    <a:spcPct val="10000"/>
                  </a:spcBef>
                </a:pPr>
                <a:r>
                  <a:rPr lang="en-GB" sz="831" b="1" dirty="0">
                    <a:solidFill>
                      <a:schemeClr val="accent4"/>
                    </a:solidFill>
                    <a:latin typeface="Arial"/>
                    <a:cs typeface="Arial" pitchFamily="34" charset="0"/>
                  </a:rPr>
                  <a:t>Technologies</a:t>
                </a:r>
                <a:endParaRPr lang="en-GB" sz="923" dirty="0">
                  <a:solidFill>
                    <a:schemeClr val="accent4"/>
                  </a:solidFill>
                  <a:latin typeface="Arial"/>
                  <a:cs typeface="Arial" pitchFamily="34" charset="0"/>
                </a:endParaRPr>
              </a:p>
            </p:txBody>
          </p:sp>
        </p:grpSp>
      </p:grpSp>
      <p:sp>
        <p:nvSpPr>
          <p:cNvPr id="132" name="Text Box 66"/>
          <p:cNvSpPr txBox="1">
            <a:spLocks noChangeArrowheads="1"/>
          </p:cNvSpPr>
          <p:nvPr>
            <p:custDataLst>
              <p:tags r:id="rId1"/>
            </p:custDataLst>
          </p:nvPr>
        </p:nvSpPr>
        <p:spPr bwMode="gray">
          <a:xfrm>
            <a:off x="1647368" y="2166091"/>
            <a:ext cx="1230800" cy="396327"/>
          </a:xfrm>
          <a:prstGeom prst="rect">
            <a:avLst/>
          </a:prstGeom>
          <a:noFill/>
          <a:ln w="6350">
            <a:noFill/>
            <a:miter lim="800000"/>
            <a:headEnd type="none" w="sm" len="sm"/>
            <a:tailEnd type="none" w="sm" len="sm"/>
          </a:ln>
          <a:effectLst/>
        </p:spPr>
        <p:txBody>
          <a:bodyPr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Bank of Credit Commerce</a:t>
            </a:r>
          </a:p>
          <a:p>
            <a:pPr defTabSz="703402" eaLnBrk="0" hangingPunct="0">
              <a:spcBef>
                <a:spcPct val="10000"/>
              </a:spcBef>
            </a:pPr>
            <a:r>
              <a:rPr lang="en-GB" sz="831" b="1" dirty="0">
                <a:solidFill>
                  <a:schemeClr val="accent4"/>
                </a:solidFill>
                <a:latin typeface="Arial"/>
                <a:cs typeface="Arial" pitchFamily="34" charset="0"/>
              </a:rPr>
              <a:t>International</a:t>
            </a:r>
            <a:endParaRPr lang="en-GB" sz="831" dirty="0">
              <a:solidFill>
                <a:schemeClr val="accent4"/>
              </a:solidFill>
              <a:latin typeface="Arial"/>
              <a:cs typeface="Arial" pitchFamily="34" charset="0"/>
            </a:endParaRPr>
          </a:p>
        </p:txBody>
      </p:sp>
      <p:sp>
        <p:nvSpPr>
          <p:cNvPr id="133" name="Freeform 15"/>
          <p:cNvSpPr>
            <a:spLocks/>
          </p:cNvSpPr>
          <p:nvPr/>
        </p:nvSpPr>
        <p:spPr bwMode="gray">
          <a:xfrm rot="5400000">
            <a:off x="2307959" y="2701014"/>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34" name="Text Box 66"/>
          <p:cNvSpPr txBox="1">
            <a:spLocks noChangeArrowheads="1"/>
          </p:cNvSpPr>
          <p:nvPr>
            <p:custDataLst>
              <p:tags r:id="rId2"/>
            </p:custDataLst>
          </p:nvPr>
        </p:nvSpPr>
        <p:spPr bwMode="gray">
          <a:xfrm>
            <a:off x="2444995" y="3236829"/>
            <a:ext cx="1230800" cy="142027"/>
          </a:xfrm>
          <a:prstGeom prst="rect">
            <a:avLst/>
          </a:prstGeom>
          <a:noFill/>
          <a:ln w="6350">
            <a:noFill/>
            <a:miter lim="800000"/>
            <a:headEnd type="none" w="sm" len="sm"/>
            <a:tailEnd type="none" w="sm" len="sm"/>
          </a:ln>
          <a:effectLst/>
        </p:spPr>
        <p:txBody>
          <a:bodyPr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Barings</a:t>
            </a:r>
            <a:r>
              <a:rPr lang="en-GB" sz="923" b="1" dirty="0">
                <a:solidFill>
                  <a:schemeClr val="accent4"/>
                </a:solidFill>
                <a:latin typeface="Arial"/>
                <a:cs typeface="Arial" pitchFamily="34" charset="0"/>
              </a:rPr>
              <a:t> Bank</a:t>
            </a:r>
            <a:endParaRPr lang="en-GB" sz="923" dirty="0">
              <a:latin typeface="Arial"/>
              <a:cs typeface="Arial" pitchFamily="34" charset="0"/>
            </a:endParaRPr>
          </a:p>
        </p:txBody>
      </p:sp>
      <p:sp>
        <p:nvSpPr>
          <p:cNvPr id="135" name="Freeform 15"/>
          <p:cNvSpPr>
            <a:spLocks/>
          </p:cNvSpPr>
          <p:nvPr/>
        </p:nvSpPr>
        <p:spPr bwMode="gray">
          <a:xfrm rot="5400000">
            <a:off x="3180217" y="2701014"/>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36" name="Line 64"/>
          <p:cNvSpPr>
            <a:spLocks noChangeShapeType="1"/>
          </p:cNvSpPr>
          <p:nvPr/>
        </p:nvSpPr>
        <p:spPr bwMode="gray">
          <a:xfrm flipV="1">
            <a:off x="4505531" y="3103890"/>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37" name="Line 64"/>
          <p:cNvSpPr>
            <a:spLocks noChangeShapeType="1"/>
          </p:cNvSpPr>
          <p:nvPr/>
        </p:nvSpPr>
        <p:spPr bwMode="gray">
          <a:xfrm rot="10800000" flipH="1" flipV="1">
            <a:off x="5154413" y="2572140"/>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38" name="Text Box 66"/>
          <p:cNvSpPr txBox="1">
            <a:spLocks noChangeArrowheads="1"/>
          </p:cNvSpPr>
          <p:nvPr>
            <p:custDataLst>
              <p:tags r:id="rId3"/>
            </p:custDataLst>
          </p:nvPr>
        </p:nvSpPr>
        <p:spPr bwMode="gray">
          <a:xfrm>
            <a:off x="4853368" y="2427019"/>
            <a:ext cx="1230800" cy="127856"/>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831" b="1" dirty="0">
                <a:solidFill>
                  <a:schemeClr val="accent4"/>
                </a:solidFill>
                <a:latin typeface="Arial"/>
                <a:cs typeface="Arial" pitchFamily="34" charset="0"/>
              </a:rPr>
              <a:t>WorldCom</a:t>
            </a:r>
            <a:endParaRPr lang="en-GB" sz="923" dirty="0">
              <a:solidFill>
                <a:schemeClr val="accent4"/>
              </a:solidFill>
              <a:latin typeface="Arial"/>
              <a:cs typeface="Arial" pitchFamily="34" charset="0"/>
            </a:endParaRPr>
          </a:p>
        </p:txBody>
      </p:sp>
      <p:sp>
        <p:nvSpPr>
          <p:cNvPr id="139" name="Line 64"/>
          <p:cNvSpPr>
            <a:spLocks noChangeShapeType="1"/>
          </p:cNvSpPr>
          <p:nvPr/>
        </p:nvSpPr>
        <p:spPr bwMode="gray">
          <a:xfrm flipV="1">
            <a:off x="5744263" y="3103890"/>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40" name="Line 64"/>
          <p:cNvSpPr>
            <a:spLocks noChangeShapeType="1"/>
          </p:cNvSpPr>
          <p:nvPr/>
        </p:nvSpPr>
        <p:spPr bwMode="gray">
          <a:xfrm rot="10800000" flipH="1" flipV="1">
            <a:off x="7155424" y="2572140"/>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41" name="Text Box 66"/>
          <p:cNvSpPr txBox="1">
            <a:spLocks noChangeArrowheads="1"/>
          </p:cNvSpPr>
          <p:nvPr>
            <p:custDataLst>
              <p:tags r:id="rId4"/>
            </p:custDataLst>
          </p:nvPr>
        </p:nvSpPr>
        <p:spPr bwMode="gray">
          <a:xfrm>
            <a:off x="6869592" y="2297109"/>
            <a:ext cx="1230800" cy="282641"/>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923" b="1" dirty="0" err="1">
                <a:solidFill>
                  <a:schemeClr val="accent4"/>
                </a:solidFill>
                <a:latin typeface="Arial"/>
                <a:cs typeface="Arial" pitchFamily="34" charset="0"/>
              </a:rPr>
              <a:t>Soci</a:t>
            </a:r>
            <a:r>
              <a:rPr lang="sk-SK" sz="923" b="1" dirty="0" err="1">
                <a:solidFill>
                  <a:schemeClr val="accent4"/>
                </a:solidFill>
                <a:latin typeface="Arial"/>
                <a:cs typeface="Arial" pitchFamily="34" charset="0"/>
              </a:rPr>
              <a:t>été</a:t>
            </a:r>
            <a:r>
              <a:rPr lang="sk-SK" sz="923" b="1" dirty="0">
                <a:solidFill>
                  <a:schemeClr val="accent4"/>
                </a:solidFill>
                <a:latin typeface="Arial"/>
                <a:cs typeface="Arial" pitchFamily="34" charset="0"/>
              </a:rPr>
              <a:t> </a:t>
            </a:r>
            <a:endParaRPr lang="en-US" sz="923" b="1" dirty="0">
              <a:solidFill>
                <a:schemeClr val="accent4"/>
              </a:solidFill>
              <a:latin typeface="Arial"/>
              <a:cs typeface="Arial" pitchFamily="34" charset="0"/>
            </a:endParaRPr>
          </a:p>
          <a:p>
            <a:pPr defTabSz="703402" eaLnBrk="0" hangingPunct="0">
              <a:spcBef>
                <a:spcPct val="10000"/>
              </a:spcBef>
            </a:pPr>
            <a:r>
              <a:rPr lang="sk-SK" sz="831" b="1" dirty="0" err="1">
                <a:solidFill>
                  <a:schemeClr val="accent4"/>
                </a:solidFill>
                <a:latin typeface="Arial"/>
                <a:cs typeface="Arial" pitchFamily="34" charset="0"/>
              </a:rPr>
              <a:t>Generale</a:t>
            </a:r>
            <a:endParaRPr lang="en-GB" sz="923" dirty="0">
              <a:solidFill>
                <a:schemeClr val="accent4"/>
              </a:solidFill>
              <a:latin typeface="Arial"/>
              <a:cs typeface="Arial" pitchFamily="34" charset="0"/>
            </a:endParaRPr>
          </a:p>
        </p:txBody>
      </p:sp>
      <p:sp>
        <p:nvSpPr>
          <p:cNvPr id="142" name="Line 64"/>
          <p:cNvSpPr>
            <a:spLocks noChangeShapeType="1"/>
          </p:cNvSpPr>
          <p:nvPr/>
        </p:nvSpPr>
        <p:spPr bwMode="gray">
          <a:xfrm flipV="1">
            <a:off x="7866781" y="3103890"/>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43" name="Text Box 66"/>
          <p:cNvSpPr txBox="1">
            <a:spLocks noChangeArrowheads="1"/>
          </p:cNvSpPr>
          <p:nvPr>
            <p:custDataLst>
              <p:tags r:id="rId5"/>
            </p:custDataLst>
          </p:nvPr>
        </p:nvSpPr>
        <p:spPr bwMode="gray">
          <a:xfrm>
            <a:off x="6773728" y="3236829"/>
            <a:ext cx="1318480" cy="830933"/>
          </a:xfrm>
          <a:prstGeom prst="rect">
            <a:avLst/>
          </a:prstGeom>
          <a:noFill/>
          <a:ln w="6350">
            <a:noFill/>
            <a:miter lim="800000"/>
            <a:headEnd type="none" w="sm" len="sm"/>
            <a:tailEnd type="none" w="sm" len="sm"/>
          </a:ln>
          <a:effectLst/>
        </p:spPr>
        <p:txBody>
          <a:bodyPr wrap="square" lIns="0" tIns="0" rIns="0" bIns="0" anchor="t">
            <a:spAutoFit/>
          </a:bodyPr>
          <a:lstStyle/>
          <a:p>
            <a:pPr algn="r" defTabSz="703402" eaLnBrk="0" hangingPunct="0">
              <a:spcBef>
                <a:spcPct val="10000"/>
              </a:spcBef>
            </a:pPr>
            <a:r>
              <a:rPr lang="en-GB" sz="831" b="1" dirty="0">
                <a:solidFill>
                  <a:schemeClr val="accent4"/>
                </a:solidFill>
                <a:latin typeface="Arial"/>
                <a:cs typeface="Arial" pitchFamily="34" charset="0"/>
              </a:rPr>
              <a:t>Lehman Brothers</a:t>
            </a:r>
          </a:p>
          <a:p>
            <a:pPr algn="r" defTabSz="703402" eaLnBrk="0" hangingPunct="0">
              <a:spcBef>
                <a:spcPct val="10000"/>
              </a:spcBef>
            </a:pPr>
            <a:r>
              <a:rPr lang="en-GB" sz="831" b="1" dirty="0">
                <a:solidFill>
                  <a:schemeClr val="accent4"/>
                </a:solidFill>
                <a:latin typeface="Arial"/>
                <a:cs typeface="Arial" pitchFamily="34" charset="0"/>
              </a:rPr>
              <a:t>Goldman Sachs</a:t>
            </a:r>
          </a:p>
          <a:p>
            <a:pPr algn="r" defTabSz="703402" eaLnBrk="0" hangingPunct="0">
              <a:spcBef>
                <a:spcPct val="10000"/>
              </a:spcBef>
            </a:pPr>
            <a:r>
              <a:rPr lang="en-GB" sz="831" b="1" dirty="0">
                <a:solidFill>
                  <a:schemeClr val="accent4"/>
                </a:solidFill>
                <a:latin typeface="Arial"/>
                <a:cs typeface="Arial" pitchFamily="34" charset="0"/>
              </a:rPr>
              <a:t>Morgan Stanley</a:t>
            </a:r>
          </a:p>
          <a:p>
            <a:pPr algn="r" defTabSz="703402" eaLnBrk="0" hangingPunct="0">
              <a:spcBef>
                <a:spcPct val="10000"/>
              </a:spcBef>
            </a:pPr>
            <a:r>
              <a:rPr lang="en-GB" sz="831" b="1" dirty="0" err="1">
                <a:solidFill>
                  <a:schemeClr val="accent4"/>
                </a:solidFill>
                <a:latin typeface="Arial"/>
                <a:cs typeface="Arial" pitchFamily="34" charset="0"/>
              </a:rPr>
              <a:t>Merill</a:t>
            </a:r>
            <a:r>
              <a:rPr lang="en-GB" sz="831" b="1" dirty="0">
                <a:solidFill>
                  <a:schemeClr val="accent4"/>
                </a:solidFill>
                <a:latin typeface="Arial"/>
                <a:cs typeface="Arial" pitchFamily="34" charset="0"/>
              </a:rPr>
              <a:t> Lynch</a:t>
            </a:r>
          </a:p>
          <a:p>
            <a:pPr algn="r" defTabSz="703402" eaLnBrk="0" hangingPunct="0">
              <a:spcBef>
                <a:spcPct val="10000"/>
              </a:spcBef>
            </a:pPr>
            <a:r>
              <a:rPr lang="en-GB" sz="831" b="1" dirty="0">
                <a:solidFill>
                  <a:schemeClr val="accent4"/>
                </a:solidFill>
                <a:latin typeface="Arial"/>
                <a:cs typeface="Arial" pitchFamily="34" charset="0"/>
              </a:rPr>
              <a:t>London </a:t>
            </a:r>
            <a:r>
              <a:rPr lang="en-GB" sz="831" b="1" dirty="0" err="1">
                <a:solidFill>
                  <a:schemeClr val="accent4"/>
                </a:solidFill>
                <a:latin typeface="Arial"/>
                <a:cs typeface="Arial" pitchFamily="34" charset="0"/>
              </a:rPr>
              <a:t>Scotisch</a:t>
            </a:r>
            <a:r>
              <a:rPr lang="en-GB" sz="831" b="1" dirty="0">
                <a:solidFill>
                  <a:schemeClr val="accent4"/>
                </a:solidFill>
                <a:latin typeface="Arial"/>
                <a:cs typeface="Arial" pitchFamily="34" charset="0"/>
              </a:rPr>
              <a:t> Bank</a:t>
            </a:r>
          </a:p>
          <a:p>
            <a:pPr algn="r" defTabSz="703402" eaLnBrk="0" hangingPunct="0">
              <a:spcBef>
                <a:spcPct val="10000"/>
              </a:spcBef>
            </a:pPr>
            <a:r>
              <a:rPr lang="en-GB" sz="831" b="1" dirty="0" err="1">
                <a:solidFill>
                  <a:schemeClr val="accent4"/>
                </a:solidFill>
                <a:latin typeface="Arial"/>
                <a:cs typeface="Arial" pitchFamily="34" charset="0"/>
              </a:rPr>
              <a:t>Landsbanki</a:t>
            </a:r>
            <a:r>
              <a:rPr lang="en-GB" sz="831" b="1" dirty="0">
                <a:solidFill>
                  <a:schemeClr val="accent4"/>
                </a:solidFill>
                <a:latin typeface="Arial"/>
                <a:cs typeface="Arial" pitchFamily="34" charset="0"/>
              </a:rPr>
              <a:t> Iceland</a:t>
            </a:r>
            <a:endParaRPr lang="en-GB" sz="831" dirty="0">
              <a:latin typeface="Arial"/>
              <a:cs typeface="Arial" pitchFamily="34" charset="0"/>
            </a:endParaRPr>
          </a:p>
        </p:txBody>
      </p:sp>
      <p:sp>
        <p:nvSpPr>
          <p:cNvPr id="2050" name="AutoShape 2" descr="data:image/jpeg;base64,/9j/4AAQSkZJRgABAQAAAQABAAD/2wCEAAkGBwgHBgkIBwgKCgkLDRYPDQwMDRsUFRAWIB0iIiAdHx8kKDQsJCYxJx8fLT0tMTU3Ojo6Iys/RD84QzQ5OjcBCgoKDQwNGg8PGjclHyU3Nzc3Nzc3Nzc3Nzc3Nzc3Nzc3Nzc3Nzc3Nzc3Nzc3Nzc3Nzc3Nzc3Nzc3Nzc3Nzc3N//AABEIAJ8ApAMBIgACEQEDEQH/xAAcAAEAAQUBAQAAAAAAAAAAAAAABwEEBQYIAwL/xAA9EAABAwMBBQYDBwIEBwAAAAABAAIDBAURBgcSITFBE1FhcYGRFCIyCBUjJEKhscHRM2JyghZDkqKy8PH/xAAUAQEAAAAAAAAAAAAAAAAAAAAA/8QAFBEBAAAAAAAAAAAAAAAAAAAAAP/aAAwDAQACEQMRAD8AnFERARUymfBBVFTKZ4oKoqZTPggqioCqoCIiAiKmUFUVN5MoKoqZTKCqIiAiIgKjvDmqqhQcr6w1jfKfWl4ktd7r44RVPZGGzOAABxgArCP1lqZ5JdfbiSTx/HcujLvso0hdamWpmtz4p5Xl73wTubvOPEnGcKIdqOy5+lYRdLTK+othcGyNePnpzwAJPUE544GOSDUna11O6lbSm/XDsWjAb27v55q0i1HfIphMy8V4laMB/wAS8kD3WLIwVRBm26u1G0vLb5cRvnLvzDuP7q5pddarpYhHBf7g1g6GYn+VrgGVPGh9itvmtEVZqaWaWoqI2yNp4XbghBGcE9Sgtdgl8vl21Nc/vGvq6un+E33maUua2TfaG8D1I3vZTota0xoaxaWnqZrLTyQPqGBkm9K5/AHPDK2QDHXKCqIiCA9tOrr3Z9ZfC2a91NPEKaMvhifgMcc8/HGFoU+0TWE2N/UFbwwfleG8vILobUuzLTWpLlNcbhTzCrlAD5Ipi3ewMA45cgo31fsOlo6Oes05XvqTGN4UUzBvuHc14PE+BHqgj2HX2rIQ/c1BXjfdlx7XJ/fzXq3aNrADH/EVdzzxeD/Ras9pY4tcCHDgQRggr5QbW7aNrBxLjqKuye54AWb0ntL1g7UNrpprvNUwTVcUUkMkbHF7XPAIB3c5488rw2a7Na3WEhrJ5TSWqN+66Xdy6UjGWsH9enipasGxjT9mutNcW1VdUy00jZY2TPbuhzTkHg0Z4oJJCqiICIiAiIgKwvtrgvNorLbVNDoaqJ0T89MjmPEHiFfog4ovFuqLTc6m31kbo6imkMb2uGOI6+R5+qs1NX2i7GYq223uJnyStNPM4AcHDizPfkb3soVQe9FIyGqhlljEsbJGufGR9QByQutode6SfGHN1FbAO51Q1p9iuQllbRp28XqmqKi1UE1XHTY7bssEtznHy8+h6IOu7PfrVe4jLaLjTVjBwPYyAlp8RzHqsmFxRRVdZa6wTUs89LURO+qNxa5pH/vJT1s02ux3qWC0aiDYbjIdyGpYMMnPQEfpcfY+CCXUVMhfMkkcbC+RzWMaCXOccADzQfat6mrgpoy+oniiaBkue4NAHqoe15tqjpJpaDSkccz25a+tlB3AQeIa39Xny7sqFbtdrjeKp9Vc6yapnlOXOkdnJ8uQQXetpqSp1feZ7e9r6WStlfE9hy1wLjxHh3L20Ppeo1bqCC10rgxpHaTyE/4cYI3j58QB4la/gq/tNzuFjrYq62VMtJUBpLJYzgkcj4Ef2Qdj2q3Utqt8FDQQthpoGBjGN6Af1V4oL0Htgvd31DbLRc6egMdTN2b5msc1w4cMccc/5U5jkgqiIgIiICIiAqE4VVhNa3UWTSl0uOcOgpnmPxfjDR7kIII286pbeNSx2mleHUtry1+DwdMcb3tgD3UXL0ke+R7nyPLnuOXOccknqcrZtWab+6rDp26xRkRXKi3nnBIEgJzx8WkHHgUGqrfti+ovuLWlPFK4Nprg34aTJwAScsPvw/3FaCvppIILSQRyI6IOlNquzSm1LTS3S1MbBd4mE7rGjFVjof8AN0BXNuXwS4w5j2O8i0j+CuvNCX8am0pb7mcCWWPdmA5CRpw79x+65/226fjset5pKdrW09ewVLWtGA1x4OHuM+qCUNimu5NRULrPc3F1xoYgWyucSaiPlk547w4Z78g961/7QGsKiOeLTNBOY2GPtK7cyC7P0sJ7scSPJR3ssuL7dr+yyMc4CapbTvDeoed3Hlkj2XvtgqXVO0W8uc8OEcrYm46BrGjH8oNRp4ZameOGFpfLI8MY0c3OJwApY2g2Cg0DoOktULWyXa7Pb8XUHO8WMw4hvc3eLRjqsRsMskV31rFUVAzFb4zUbve/OG58BnPovjbhfhedbS08JaYLcz4dpac7zubv3OPRBolFTy1tXBS07czTyNijGebnHA/ldQam2f0Nds++4KSGMVFJTj4WZzAXB7cE8em9gg+ahzYZYjdtbRVbx+BbWGdwx9Tj8rB7nP8AtXTuOCDjTTNa2z6kt1bUQOkFLVMe+LHzHDuIx3rsmNwcxpAwCOGRhW4ttC2odUNoqYTu+qURN3j5nGVdAYQVREQEREBERAWl7YoJqjZ1d204JLWNe4AkfK1wLuXhxW6KzvFGLhaqyic1rm1EL4iHDI+ZpHEeqDik8DhTnSWw6w2D08NKGyVttLnRNzjBY45b5lhOPMKF7vbau0XKot1whdDU0z9yRhHXv8jzB6ghSPsI1XBZb5Paa+bs6a47oic4/K2Ucs92QcZ8kEWuxngqLctrOnjp3WlZCxgbTVR+JgA5Bricj0cCPZaagnD7Ouot11fp2dwAOaqnz15B4/g+6sftIVDH3+004+uOlc8+TncP/EqNdJXuTT+o7fdWF2KeZpka3m5nJw9QStj2y6jpdRazklt8jZaWlhZBHK05EmMuJHhl2PRBitm7d7X9hHYmX89Gd0dOP1enP0XvtWg7DaHfWb29mp38/wCpod/VbBsGsEtz1gLnktgtbN9xH6nvBa1vtvH0WW+0Lpp1PdabUNPCexqmiGpc0cpG/ST5t4Z/yoMLsd1JS6bj1LPUFom+7u1gJOC5zCcNHmXD2UdzTSTzPmleXySOL3udzcTxJPqvPPTgs9oWyHUOrLbbMZZLMDJ8pI3G/M7PoMeqDoTYpYG2bQ1LO6Nrai4fmZHdSD9H/bj3KkBfMbQ1oAGAOAVJZGRRvkkcGsY0uc49AOaD6yqrnC47btSPuNRJbW0rKHtCYY5oAXBnQOIPNT/YKqrrrLRVVwgjgqZoWySRRu3mtJGcAoMgiIgIiICIiAqFVRBG21TZpHqxjbjbCyC7RN3TvnDZ29Ae4jofHiubq6iqrfWSUlfTy09REd18Urd1zT5Fds4ytf1Rouw6pYwXihbLJHwZM0lkjR3bw6eaDli9alud8oaKmu0/xJot4QSycXhrsZaT1HAc+PisKVNGqNhVRC2SfTdw+Iy75aWpaGuA/wBecH2CiS82msslznt1xiMVTA7de3n6g9QUFir6z2yrvFwgoLdA6apndusYB+/kOpVipE2GXyK0a2jp6gsbFcIzThzgMtkJBZg+JyMdc+SCf9E6ZpdKWCntlKA5zRvTS4/xZDzd/bwV/f7RRX201NtuUQfTTsLXd47nA9COYWQHJaptQvjbDoq5VQlMVRJEYKcg8e0fwGPEcT6IOVr3RxW+811FTzioip6h8TJh+sNJAKzOgNUv0dqFl1FI2qb2bonxl26cHjwPQ8AtdhhknmZFCwvkkcGMaOJcScALoiXYnp+rslFHvz0dxZAwT1ETi4SSbvzEtcSOfdhBd0u2zSMlKZZn1sEoGTC+nJOe4EcPchaTr7bK292aS26fpKmlFQCyeafAduHmGhpPPv8A/quX/Z/qd8bmooS3qXUhBHpvrL2XYNbKaoEl3u09dGMfhRRdiD5neJ7uWEEJaatEl+v1DaYXbjqqZsZcB9Lf1H0AJXZcEbYoWRtGGsaGjyCxtq05ZrQyNtstlJTdmMNdHEA735rKoCIiAiIgIiICIiAiIgYUJfaI0010NJqOnYd5mKaowOG7xLHH1OPUKbViNV2WHUOn6611DQ5tREWtz0dzafQgFBxmvammkp5o5oXlksbg9jxzaQcgqtZTzUdTLTVUZjnheWSMdza4HBC8EHYmh7+NS6Wt92+USTx/itb+mQEhw9wol+0deRLWWuyxSA9i11RMwdCeDP23vde/2fdTxQ0dxsdbMxgiBqoN44y3/mD0wD6lRRq+9Sai1JX3WQuxUSl0bXHO6wcGj0ACDZditidetcUsz4u0pqD8xKSOAIzuD/qwfQrqMADko12E6bZaNIsuUjfzV0xK45ziME7g/cn1UloCIiAiIgIiICIiAiIgIiICIiAqFVRBzft/0++36pZdoYQ2luEY3nt5dq3gR7bp91Fi662j6XbqzS1Tb2tZ8U38Wlc7huyDlx8Rkeq5ImY6OR0b27r2nDgeh6oPqCpmpy50Ej4y5jmOLHEZa4YcDjoRwIWR0xZ5tQ3+htNP9dVKGEj9Lebj6AErEqXvs52sVGobjcnxEikpwxjiOAc8/wA4aUE+2+khoKCno6Zu7DTxNijb3NaMD9grhUHJVQEREBERAREQEREBERAREQEREBERBR3JcobWtOHTutKyONhbS1R+IpzjgQ7mPR2R7LrBRdt/sYuOkWXKKIuqLfMHFwzkRO4O9M7p9EHNw4FdZ7KrELDoi2wOiEdRNH8RPw4l7+PHyGB6Lm3QmnZdT6oorbEQGud2kzjyEbeLv7eq6+ia1jAxgw0DAHcEH2iIgIiICIiAiIgIiICIiD4keGNLnZwBngMr6yqqiCqIiAiIgK3rqWGtpZqWpjEkE0bo5GH9TSMEK4RBEmyHRVRpnVuojVwydnBu09JO9pAlY4lxI7+AZx81LapgKqAiIgIiICIiAiIgIiIP/9k="/>
          <p:cNvSpPr>
            <a:spLocks noChangeAspect="1" noChangeArrowheads="1"/>
          </p:cNvSpPr>
          <p:nvPr/>
        </p:nvSpPr>
        <p:spPr bwMode="auto">
          <a:xfrm>
            <a:off x="0" y="121627"/>
            <a:ext cx="281354" cy="281355"/>
          </a:xfrm>
          <a:prstGeom prst="rect">
            <a:avLst/>
          </a:prstGeom>
          <a:noFill/>
        </p:spPr>
        <p:txBody>
          <a:bodyPr vert="horz" wrap="square" lIns="84406" tIns="42203" rIns="84406" bIns="42203" numCol="1" anchor="t" anchorCtr="0" compatLnSpc="1">
            <a:prstTxWarp prst="textNoShape">
              <a:avLst/>
            </a:prstTxWarp>
          </a:bodyPr>
          <a:lstStyle/>
          <a:p>
            <a:endParaRPr lang="sk-SK" sz="1662"/>
          </a:p>
        </p:txBody>
      </p:sp>
      <p:pic>
        <p:nvPicPr>
          <p:cNvPr id="145" name="Picture 144" descr="untitled.bmp"/>
          <p:cNvPicPr>
            <a:picLocks noChangeAspect="1"/>
          </p:cNvPicPr>
          <p:nvPr/>
        </p:nvPicPr>
        <p:blipFill>
          <a:blip r:embed="rId46" cstate="print"/>
          <a:stretch>
            <a:fillRect/>
          </a:stretch>
        </p:blipFill>
        <p:spPr>
          <a:xfrm>
            <a:off x="118583" y="1567870"/>
            <a:ext cx="514544" cy="498462"/>
          </a:xfrm>
          <a:prstGeom prst="rect">
            <a:avLst/>
          </a:prstGeom>
        </p:spPr>
      </p:pic>
      <p:pic>
        <p:nvPicPr>
          <p:cNvPr id="146" name="Picture 145" descr="141_bcci_logo_2050081722-18408.jpg"/>
          <p:cNvPicPr>
            <a:picLocks noChangeAspect="1"/>
          </p:cNvPicPr>
          <p:nvPr/>
        </p:nvPicPr>
        <p:blipFill>
          <a:blip r:embed="rId47" cstate="print"/>
          <a:stretch>
            <a:fillRect/>
          </a:stretch>
        </p:blipFill>
        <p:spPr>
          <a:xfrm>
            <a:off x="1745136" y="1567870"/>
            <a:ext cx="397807" cy="498462"/>
          </a:xfrm>
          <a:prstGeom prst="rect">
            <a:avLst/>
          </a:prstGeom>
        </p:spPr>
      </p:pic>
      <p:pic>
        <p:nvPicPr>
          <p:cNvPr id="147" name="Picture 146" descr="barings_logo.jpg"/>
          <p:cNvPicPr>
            <a:picLocks noChangeAspect="1"/>
          </p:cNvPicPr>
          <p:nvPr/>
        </p:nvPicPr>
        <p:blipFill>
          <a:blip r:embed="rId48" cstate="print"/>
          <a:stretch>
            <a:fillRect/>
          </a:stretch>
        </p:blipFill>
        <p:spPr>
          <a:xfrm>
            <a:off x="2480050" y="3429000"/>
            <a:ext cx="629634" cy="498462"/>
          </a:xfrm>
          <a:prstGeom prst="rect">
            <a:avLst/>
          </a:prstGeom>
        </p:spPr>
      </p:pic>
      <p:pic>
        <p:nvPicPr>
          <p:cNvPr id="148" name="Picture 147" descr="lucent-logo.jpg"/>
          <p:cNvPicPr>
            <a:picLocks noChangeAspect="1"/>
          </p:cNvPicPr>
          <p:nvPr/>
        </p:nvPicPr>
        <p:blipFill>
          <a:blip r:embed="rId49" cstate="print"/>
          <a:stretch>
            <a:fillRect/>
          </a:stretch>
        </p:blipFill>
        <p:spPr>
          <a:xfrm>
            <a:off x="3336520" y="1700808"/>
            <a:ext cx="633774" cy="498462"/>
          </a:xfrm>
          <a:prstGeom prst="rect">
            <a:avLst/>
          </a:prstGeom>
        </p:spPr>
      </p:pic>
      <p:pic>
        <p:nvPicPr>
          <p:cNvPr id="149" name="Picture 148" descr="37.bmp"/>
          <p:cNvPicPr>
            <a:picLocks noChangeAspect="1"/>
          </p:cNvPicPr>
          <p:nvPr/>
        </p:nvPicPr>
        <p:blipFill>
          <a:blip r:embed="rId50" cstate="print"/>
          <a:srcRect t="22225" b="32020"/>
          <a:stretch>
            <a:fillRect/>
          </a:stretch>
        </p:blipFill>
        <p:spPr>
          <a:xfrm>
            <a:off x="704023" y="3429000"/>
            <a:ext cx="726353" cy="332345"/>
          </a:xfrm>
          <a:prstGeom prst="rect">
            <a:avLst/>
          </a:prstGeom>
        </p:spPr>
      </p:pic>
      <p:pic>
        <p:nvPicPr>
          <p:cNvPr id="150" name="Picture 149" descr="imagesCANAWUJQ.jpg"/>
          <p:cNvPicPr>
            <a:picLocks noChangeAspect="1"/>
          </p:cNvPicPr>
          <p:nvPr/>
        </p:nvPicPr>
        <p:blipFill>
          <a:blip r:embed="rId51" cstate="print"/>
          <a:stretch>
            <a:fillRect/>
          </a:stretch>
        </p:blipFill>
        <p:spPr>
          <a:xfrm>
            <a:off x="4284670" y="3429000"/>
            <a:ext cx="505170" cy="498462"/>
          </a:xfrm>
          <a:prstGeom prst="rect">
            <a:avLst/>
          </a:prstGeom>
        </p:spPr>
      </p:pic>
      <p:pic>
        <p:nvPicPr>
          <p:cNvPr id="151" name="Picture 150" descr="Worldcom-logo.png"/>
          <p:cNvPicPr>
            <a:picLocks noChangeAspect="1"/>
          </p:cNvPicPr>
          <p:nvPr/>
        </p:nvPicPr>
        <p:blipFill>
          <a:blip r:embed="rId52" cstate="print"/>
          <a:stretch>
            <a:fillRect/>
          </a:stretch>
        </p:blipFill>
        <p:spPr>
          <a:xfrm>
            <a:off x="4788024" y="1966684"/>
            <a:ext cx="664615" cy="163938"/>
          </a:xfrm>
          <a:prstGeom prst="rect">
            <a:avLst/>
          </a:prstGeom>
        </p:spPr>
      </p:pic>
      <p:pic>
        <p:nvPicPr>
          <p:cNvPr id="152" name="Picture 151" descr="Current_Parmalat_Logo.png"/>
          <p:cNvPicPr>
            <a:picLocks noChangeAspect="1"/>
          </p:cNvPicPr>
          <p:nvPr/>
        </p:nvPicPr>
        <p:blipFill>
          <a:blip r:embed="rId53" cstate="print"/>
          <a:stretch>
            <a:fillRect/>
          </a:stretch>
        </p:blipFill>
        <p:spPr>
          <a:xfrm>
            <a:off x="5364088" y="3429000"/>
            <a:ext cx="783994" cy="365538"/>
          </a:xfrm>
          <a:prstGeom prst="rect">
            <a:avLst/>
          </a:prstGeom>
        </p:spPr>
      </p:pic>
      <p:pic>
        <p:nvPicPr>
          <p:cNvPr id="153" name="Picture 152" descr="societe-generale.jpg"/>
          <p:cNvPicPr>
            <a:picLocks noChangeAspect="1"/>
          </p:cNvPicPr>
          <p:nvPr/>
        </p:nvPicPr>
        <p:blipFill>
          <a:blip r:embed="rId54" cstate="print"/>
          <a:stretch>
            <a:fillRect/>
          </a:stretch>
        </p:blipFill>
        <p:spPr>
          <a:xfrm>
            <a:off x="6675107" y="1966684"/>
            <a:ext cx="906798" cy="265846"/>
          </a:xfrm>
          <a:prstGeom prst="rect">
            <a:avLst/>
          </a:prstGeom>
        </p:spPr>
      </p:pic>
      <p:pic>
        <p:nvPicPr>
          <p:cNvPr id="154" name="Picture 153" descr="lehman%20brothers%20logo.jpg"/>
          <p:cNvPicPr>
            <a:picLocks noChangeAspect="1"/>
          </p:cNvPicPr>
          <p:nvPr/>
        </p:nvPicPr>
        <p:blipFill>
          <a:blip r:embed="rId55" cstate="print"/>
          <a:srcRect t="39788" b="42528"/>
          <a:stretch>
            <a:fillRect/>
          </a:stretch>
        </p:blipFill>
        <p:spPr>
          <a:xfrm>
            <a:off x="8161322" y="1634339"/>
            <a:ext cx="797538" cy="141037"/>
          </a:xfrm>
          <a:prstGeom prst="rect">
            <a:avLst/>
          </a:prstGeom>
        </p:spPr>
      </p:pic>
      <p:pic>
        <p:nvPicPr>
          <p:cNvPr id="155" name="Picture 154" descr="goldman-sachs.gif"/>
          <p:cNvPicPr>
            <a:picLocks noChangeAspect="1"/>
          </p:cNvPicPr>
          <p:nvPr/>
        </p:nvPicPr>
        <p:blipFill>
          <a:blip r:embed="rId56" cstate="print"/>
          <a:srcRect b="14276"/>
          <a:stretch>
            <a:fillRect/>
          </a:stretch>
        </p:blipFill>
        <p:spPr>
          <a:xfrm>
            <a:off x="8360729" y="1950065"/>
            <a:ext cx="466576" cy="398814"/>
          </a:xfrm>
          <a:prstGeom prst="rect">
            <a:avLst/>
          </a:prstGeom>
        </p:spPr>
      </p:pic>
      <p:pic>
        <p:nvPicPr>
          <p:cNvPr id="156" name="Picture 155" descr="Morgan_Stanley_Historical_Logo.png"/>
          <p:cNvPicPr>
            <a:picLocks noChangeAspect="1"/>
          </p:cNvPicPr>
          <p:nvPr/>
        </p:nvPicPr>
        <p:blipFill>
          <a:blip r:embed="rId57" cstate="print"/>
          <a:stretch>
            <a:fillRect/>
          </a:stretch>
        </p:blipFill>
        <p:spPr>
          <a:xfrm>
            <a:off x="8227791" y="2475186"/>
            <a:ext cx="697846" cy="139569"/>
          </a:xfrm>
          <a:prstGeom prst="rect">
            <a:avLst/>
          </a:prstGeom>
        </p:spPr>
      </p:pic>
      <p:pic>
        <p:nvPicPr>
          <p:cNvPr id="157" name="Picture 156" descr="Merrill_Lynch_logo_215x178.jpg"/>
          <p:cNvPicPr>
            <a:picLocks noChangeAspect="1"/>
          </p:cNvPicPr>
          <p:nvPr/>
        </p:nvPicPr>
        <p:blipFill>
          <a:blip r:embed="rId58" cstate="print"/>
          <a:stretch>
            <a:fillRect/>
          </a:stretch>
        </p:blipFill>
        <p:spPr>
          <a:xfrm>
            <a:off x="8294259" y="2731308"/>
            <a:ext cx="581790" cy="481668"/>
          </a:xfrm>
          <a:prstGeom prst="rect">
            <a:avLst/>
          </a:prstGeom>
        </p:spPr>
      </p:pic>
      <p:pic>
        <p:nvPicPr>
          <p:cNvPr id="158" name="Picture 157" descr="logo.gif"/>
          <p:cNvPicPr>
            <a:picLocks noChangeAspect="1"/>
          </p:cNvPicPr>
          <p:nvPr/>
        </p:nvPicPr>
        <p:blipFill>
          <a:blip r:embed="rId59" cstate="print"/>
          <a:stretch>
            <a:fillRect/>
          </a:stretch>
        </p:blipFill>
        <p:spPr>
          <a:xfrm>
            <a:off x="8227791" y="3387695"/>
            <a:ext cx="797538" cy="107774"/>
          </a:xfrm>
          <a:prstGeom prst="rect">
            <a:avLst/>
          </a:prstGeom>
        </p:spPr>
      </p:pic>
      <p:pic>
        <p:nvPicPr>
          <p:cNvPr id="159" name="Picture 158" descr="Landsbanki_delito_estafa.gif"/>
          <p:cNvPicPr>
            <a:picLocks noChangeAspect="1"/>
          </p:cNvPicPr>
          <p:nvPr/>
        </p:nvPicPr>
        <p:blipFill>
          <a:blip r:embed="rId60" cstate="print"/>
          <a:stretch>
            <a:fillRect/>
          </a:stretch>
        </p:blipFill>
        <p:spPr>
          <a:xfrm>
            <a:off x="8294260" y="3678258"/>
            <a:ext cx="553909" cy="415432"/>
          </a:xfrm>
          <a:prstGeom prst="rect">
            <a:avLst/>
          </a:prstGeom>
        </p:spPr>
      </p:pic>
      <p:sp>
        <p:nvSpPr>
          <p:cNvPr id="160" name="AutoShape 4"/>
          <p:cNvSpPr>
            <a:spLocks noChangeArrowheads="1"/>
          </p:cNvSpPr>
          <p:nvPr/>
        </p:nvSpPr>
        <p:spPr bwMode="gray">
          <a:xfrm>
            <a:off x="185051" y="5191230"/>
            <a:ext cx="8773898" cy="398814"/>
          </a:xfrm>
          <a:prstGeom prst="homePlate">
            <a:avLst>
              <a:gd name="adj" fmla="val 34140"/>
            </a:avLst>
          </a:prstGeom>
          <a:solidFill>
            <a:srgbClr val="E3A780"/>
          </a:solidFill>
          <a:ln w="6350">
            <a:noFill/>
            <a:miter lim="800000"/>
            <a:headEnd type="none" w="sm" len="sm"/>
            <a:tailEnd type="none" w="sm" len="sm"/>
          </a:ln>
          <a:effectLst/>
        </p:spPr>
        <p:txBody>
          <a:bodyPr lIns="49846" tIns="49846" rIns="49846" bIns="49846" anchor="ctr"/>
          <a:lstStyle/>
          <a:p>
            <a:pPr algn="ctr"/>
            <a:endParaRPr lang="en-US" sz="923" dirty="0">
              <a:latin typeface="Arial" pitchFamily="34" charset="0"/>
              <a:cs typeface="Arial" pitchFamily="34" charset="0"/>
            </a:endParaRPr>
          </a:p>
        </p:txBody>
      </p:sp>
      <p:sp>
        <p:nvSpPr>
          <p:cNvPr id="162" name="Line 68"/>
          <p:cNvSpPr>
            <a:spLocks noChangeShapeType="1"/>
          </p:cNvSpPr>
          <p:nvPr/>
        </p:nvSpPr>
        <p:spPr bwMode="gray">
          <a:xfrm>
            <a:off x="251520" y="5390637"/>
            <a:ext cx="8540308" cy="0"/>
          </a:xfrm>
          <a:prstGeom prst="line">
            <a:avLst/>
          </a:prstGeom>
          <a:noFill/>
          <a:ln w="12700">
            <a:solidFill>
              <a:srgbClr val="00338D"/>
            </a:solidFill>
            <a:round/>
            <a:headEnd type="none" w="sm" len="sm"/>
            <a:tailEnd type="none" w="med" len="med"/>
          </a:ln>
          <a:effectLst/>
        </p:spPr>
        <p:txBody>
          <a:bodyPr lIns="49846" tIns="49846" rIns="49846" bIns="49846"/>
          <a:lstStyle/>
          <a:p>
            <a:endParaRPr lang="en-GB" sz="923" dirty="0">
              <a:latin typeface="Arial" pitchFamily="34" charset="0"/>
              <a:cs typeface="Arial" pitchFamily="34" charset="0"/>
            </a:endParaRPr>
          </a:p>
        </p:txBody>
      </p:sp>
      <p:sp>
        <p:nvSpPr>
          <p:cNvPr id="164" name="Line 70"/>
          <p:cNvSpPr>
            <a:spLocks noChangeShapeType="1"/>
          </p:cNvSpPr>
          <p:nvPr/>
        </p:nvSpPr>
        <p:spPr bwMode="gray">
          <a:xfrm>
            <a:off x="251520"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66" name="Line 70"/>
          <p:cNvSpPr>
            <a:spLocks noChangeShapeType="1"/>
          </p:cNvSpPr>
          <p:nvPr/>
        </p:nvSpPr>
        <p:spPr bwMode="gray">
          <a:xfrm>
            <a:off x="2312057"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67" name="Line 70"/>
          <p:cNvSpPr>
            <a:spLocks noChangeShapeType="1"/>
          </p:cNvSpPr>
          <p:nvPr/>
        </p:nvSpPr>
        <p:spPr bwMode="gray">
          <a:xfrm>
            <a:off x="2729275"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68" name="Line 70"/>
          <p:cNvSpPr>
            <a:spLocks noChangeShapeType="1"/>
          </p:cNvSpPr>
          <p:nvPr/>
        </p:nvSpPr>
        <p:spPr bwMode="gray">
          <a:xfrm>
            <a:off x="3309090"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69" name="Line 70"/>
          <p:cNvSpPr>
            <a:spLocks noChangeShapeType="1"/>
          </p:cNvSpPr>
          <p:nvPr/>
        </p:nvSpPr>
        <p:spPr bwMode="gray">
          <a:xfrm>
            <a:off x="4457468"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70" name="Line 70"/>
          <p:cNvSpPr>
            <a:spLocks noChangeShapeType="1"/>
          </p:cNvSpPr>
          <p:nvPr/>
        </p:nvSpPr>
        <p:spPr bwMode="gray">
          <a:xfrm>
            <a:off x="5133236"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71" name="Line 70"/>
          <p:cNvSpPr>
            <a:spLocks noChangeShapeType="1"/>
          </p:cNvSpPr>
          <p:nvPr/>
        </p:nvSpPr>
        <p:spPr bwMode="gray">
          <a:xfrm>
            <a:off x="5710930"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72" name="Line 70"/>
          <p:cNvSpPr>
            <a:spLocks noChangeShapeType="1"/>
          </p:cNvSpPr>
          <p:nvPr/>
        </p:nvSpPr>
        <p:spPr bwMode="gray">
          <a:xfrm>
            <a:off x="6262385"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73" name="Line 70"/>
          <p:cNvSpPr>
            <a:spLocks noChangeShapeType="1"/>
          </p:cNvSpPr>
          <p:nvPr/>
        </p:nvSpPr>
        <p:spPr bwMode="gray">
          <a:xfrm>
            <a:off x="8105931"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74" name="Rectangle 173"/>
          <p:cNvSpPr>
            <a:spLocks noChangeArrowheads="1"/>
          </p:cNvSpPr>
          <p:nvPr>
            <p:custDataLst>
              <p:tags r:id="rId6"/>
            </p:custDataLst>
          </p:nvPr>
        </p:nvSpPr>
        <p:spPr bwMode="gray">
          <a:xfrm>
            <a:off x="185051"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1799</a:t>
            </a:r>
          </a:p>
        </p:txBody>
      </p:sp>
      <p:sp>
        <p:nvSpPr>
          <p:cNvPr id="176" name="Rectangle 175"/>
          <p:cNvSpPr>
            <a:spLocks noChangeArrowheads="1"/>
          </p:cNvSpPr>
          <p:nvPr>
            <p:custDataLst>
              <p:tags r:id="rId7"/>
            </p:custDataLst>
          </p:nvPr>
        </p:nvSpPr>
        <p:spPr bwMode="gray">
          <a:xfrm>
            <a:off x="2179119" y="5442848"/>
            <a:ext cx="326896" cy="147176"/>
          </a:xfrm>
          <a:prstGeom prst="rect">
            <a:avLst/>
          </a:prstGeom>
          <a:noFill/>
          <a:ln w="12699">
            <a:noFill/>
            <a:miter lim="800000"/>
            <a:headEnd type="none" w="sm" len="sm"/>
            <a:tailEnd type="none" w="sm" len="sm"/>
          </a:ln>
          <a:effectLst/>
        </p:spPr>
        <p:txBody>
          <a:bodyPr wrap="squar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1992</a:t>
            </a:r>
          </a:p>
        </p:txBody>
      </p:sp>
      <p:sp>
        <p:nvSpPr>
          <p:cNvPr id="178" name="Rectangle 177"/>
          <p:cNvSpPr>
            <a:spLocks noChangeArrowheads="1"/>
          </p:cNvSpPr>
          <p:nvPr>
            <p:custDataLst>
              <p:tags r:id="rId8"/>
            </p:custDataLst>
          </p:nvPr>
        </p:nvSpPr>
        <p:spPr bwMode="gray">
          <a:xfrm>
            <a:off x="3109683"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1998</a:t>
            </a:r>
          </a:p>
        </p:txBody>
      </p:sp>
      <p:sp>
        <p:nvSpPr>
          <p:cNvPr id="179" name="Rectangle 178"/>
          <p:cNvSpPr>
            <a:spLocks noChangeArrowheads="1"/>
          </p:cNvSpPr>
          <p:nvPr>
            <p:custDataLst>
              <p:tags r:id="rId9"/>
            </p:custDataLst>
          </p:nvPr>
        </p:nvSpPr>
        <p:spPr bwMode="gray">
          <a:xfrm>
            <a:off x="4300471"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2001</a:t>
            </a:r>
          </a:p>
        </p:txBody>
      </p:sp>
      <p:sp>
        <p:nvSpPr>
          <p:cNvPr id="180" name="Rectangle 179"/>
          <p:cNvSpPr>
            <a:spLocks noChangeArrowheads="1"/>
          </p:cNvSpPr>
          <p:nvPr>
            <p:custDataLst>
              <p:tags r:id="rId10"/>
            </p:custDataLst>
          </p:nvPr>
        </p:nvSpPr>
        <p:spPr bwMode="gray">
          <a:xfrm>
            <a:off x="5007792"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2002</a:t>
            </a:r>
          </a:p>
        </p:txBody>
      </p:sp>
      <p:sp>
        <p:nvSpPr>
          <p:cNvPr id="181" name="Rectangle 180"/>
          <p:cNvSpPr>
            <a:spLocks noChangeArrowheads="1"/>
          </p:cNvSpPr>
          <p:nvPr>
            <p:custDataLst>
              <p:tags r:id="rId11"/>
            </p:custDataLst>
          </p:nvPr>
        </p:nvSpPr>
        <p:spPr bwMode="gray">
          <a:xfrm>
            <a:off x="5554490"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2003</a:t>
            </a:r>
          </a:p>
        </p:txBody>
      </p:sp>
      <p:sp>
        <p:nvSpPr>
          <p:cNvPr id="182" name="Rectangle 181"/>
          <p:cNvSpPr>
            <a:spLocks noChangeArrowheads="1"/>
          </p:cNvSpPr>
          <p:nvPr>
            <p:custDataLst>
              <p:tags r:id="rId12"/>
            </p:custDataLst>
          </p:nvPr>
        </p:nvSpPr>
        <p:spPr bwMode="gray">
          <a:xfrm>
            <a:off x="6444207"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2005</a:t>
            </a:r>
          </a:p>
        </p:txBody>
      </p:sp>
      <p:sp>
        <p:nvSpPr>
          <p:cNvPr id="183" name="Rectangle 182"/>
          <p:cNvSpPr>
            <a:spLocks noChangeArrowheads="1"/>
          </p:cNvSpPr>
          <p:nvPr>
            <p:custDataLst>
              <p:tags r:id="rId13"/>
            </p:custDataLst>
          </p:nvPr>
        </p:nvSpPr>
        <p:spPr bwMode="gray">
          <a:xfrm>
            <a:off x="7972993"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2010</a:t>
            </a:r>
          </a:p>
        </p:txBody>
      </p:sp>
      <p:sp>
        <p:nvSpPr>
          <p:cNvPr id="184" name="Freeform 15"/>
          <p:cNvSpPr>
            <a:spLocks/>
          </p:cNvSpPr>
          <p:nvPr/>
        </p:nvSpPr>
        <p:spPr bwMode="gray">
          <a:xfrm rot="5400000">
            <a:off x="1177987" y="5209641"/>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85" name="Line 64"/>
          <p:cNvSpPr>
            <a:spLocks noChangeShapeType="1"/>
          </p:cNvSpPr>
          <p:nvPr/>
        </p:nvSpPr>
        <p:spPr bwMode="gray">
          <a:xfrm flipV="1">
            <a:off x="2312056" y="5638928"/>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186" name="Text Box 66"/>
          <p:cNvSpPr txBox="1">
            <a:spLocks noChangeArrowheads="1"/>
          </p:cNvSpPr>
          <p:nvPr>
            <p:custDataLst>
              <p:tags r:id="rId14"/>
            </p:custDataLst>
          </p:nvPr>
        </p:nvSpPr>
        <p:spPr bwMode="gray">
          <a:xfrm>
            <a:off x="2046181" y="5801702"/>
            <a:ext cx="664689" cy="268471"/>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831" b="1" dirty="0">
                <a:solidFill>
                  <a:schemeClr val="accent4"/>
                </a:solidFill>
                <a:latin typeface="Arial"/>
                <a:cs typeface="Arial" pitchFamily="34" charset="0"/>
              </a:rPr>
              <a:t>Cadbury </a:t>
            </a:r>
          </a:p>
          <a:p>
            <a:pPr defTabSz="703402" eaLnBrk="0" hangingPunct="0">
              <a:spcBef>
                <a:spcPct val="10000"/>
              </a:spcBef>
            </a:pPr>
            <a:r>
              <a:rPr lang="en-GB" sz="831" b="1" dirty="0">
                <a:solidFill>
                  <a:schemeClr val="accent4"/>
                </a:solidFill>
                <a:latin typeface="Arial"/>
                <a:cs typeface="Arial" pitchFamily="34" charset="0"/>
              </a:rPr>
              <a:t>report (UK)</a:t>
            </a:r>
            <a:endParaRPr lang="en-GB" sz="831" dirty="0">
              <a:solidFill>
                <a:schemeClr val="accent4"/>
              </a:solidFill>
              <a:latin typeface="Arial"/>
              <a:cs typeface="Arial" pitchFamily="34" charset="0"/>
            </a:endParaRPr>
          </a:p>
        </p:txBody>
      </p:sp>
      <p:sp>
        <p:nvSpPr>
          <p:cNvPr id="187" name="Rectangle 186"/>
          <p:cNvSpPr>
            <a:spLocks noChangeArrowheads="1"/>
          </p:cNvSpPr>
          <p:nvPr>
            <p:custDataLst>
              <p:tags r:id="rId15"/>
            </p:custDataLst>
          </p:nvPr>
        </p:nvSpPr>
        <p:spPr bwMode="gray">
          <a:xfrm>
            <a:off x="2577932" y="5176972"/>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1995</a:t>
            </a:r>
          </a:p>
        </p:txBody>
      </p:sp>
      <p:sp>
        <p:nvSpPr>
          <p:cNvPr id="188" name="Freeform 15"/>
          <p:cNvSpPr>
            <a:spLocks/>
          </p:cNvSpPr>
          <p:nvPr/>
        </p:nvSpPr>
        <p:spPr bwMode="gray">
          <a:xfrm rot="5400000">
            <a:off x="2461582" y="5263585"/>
            <a:ext cx="66502" cy="232615"/>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39" name="Line 64"/>
          <p:cNvSpPr>
            <a:spLocks noChangeShapeType="1"/>
          </p:cNvSpPr>
          <p:nvPr/>
        </p:nvSpPr>
        <p:spPr bwMode="gray">
          <a:xfrm rot="10800000" flipH="1" flipV="1">
            <a:off x="2728455" y="5031916"/>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40" name="Text Box 66"/>
          <p:cNvSpPr txBox="1">
            <a:spLocks noChangeArrowheads="1"/>
          </p:cNvSpPr>
          <p:nvPr>
            <p:custDataLst>
              <p:tags r:id="rId16"/>
            </p:custDataLst>
          </p:nvPr>
        </p:nvSpPr>
        <p:spPr bwMode="gray">
          <a:xfrm>
            <a:off x="2378526" y="4768563"/>
            <a:ext cx="664689" cy="255711"/>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err="1">
                <a:solidFill>
                  <a:schemeClr val="accent4"/>
                </a:solidFill>
                <a:latin typeface="Arial"/>
                <a:cs typeface="Arial" pitchFamily="34" charset="0"/>
              </a:rPr>
              <a:t>Greenbury</a:t>
            </a:r>
            <a:r>
              <a:rPr lang="en-GB" sz="831" b="1" dirty="0">
                <a:solidFill>
                  <a:schemeClr val="accent4"/>
                </a:solidFill>
                <a:latin typeface="Arial"/>
                <a:cs typeface="Arial" pitchFamily="34" charset="0"/>
              </a:rPr>
              <a:t> report (UK)</a:t>
            </a:r>
            <a:endParaRPr lang="en-GB" sz="831" dirty="0">
              <a:solidFill>
                <a:schemeClr val="accent4"/>
              </a:solidFill>
              <a:latin typeface="Arial"/>
              <a:cs typeface="Arial" pitchFamily="34" charset="0"/>
            </a:endParaRPr>
          </a:p>
        </p:txBody>
      </p:sp>
      <p:sp>
        <p:nvSpPr>
          <p:cNvPr id="241" name="Line 64"/>
          <p:cNvSpPr>
            <a:spLocks noChangeShapeType="1"/>
          </p:cNvSpPr>
          <p:nvPr/>
        </p:nvSpPr>
        <p:spPr bwMode="gray">
          <a:xfrm flipV="1">
            <a:off x="3309090" y="5630136"/>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42" name="Text Box 66"/>
          <p:cNvSpPr txBox="1">
            <a:spLocks noChangeArrowheads="1"/>
          </p:cNvSpPr>
          <p:nvPr>
            <p:custDataLst>
              <p:tags r:id="rId17"/>
            </p:custDataLst>
          </p:nvPr>
        </p:nvSpPr>
        <p:spPr bwMode="gray">
          <a:xfrm>
            <a:off x="3043215" y="5819286"/>
            <a:ext cx="664689" cy="268471"/>
          </a:xfrm>
          <a:prstGeom prst="rect">
            <a:avLst/>
          </a:prstGeom>
          <a:noFill/>
          <a:ln w="6350">
            <a:noFill/>
            <a:miter lim="800000"/>
            <a:headEnd type="none" w="sm" len="sm"/>
            <a:tailEnd type="none" w="sm" len="sm"/>
          </a:ln>
          <a:effectLst/>
        </p:spPr>
        <p:txBody>
          <a:bodyPr wrap="square" lIns="0" tIns="0" rIns="0" bIns="0" anchor="b">
            <a:spAutoFit/>
          </a:bodyPr>
          <a:lstStyle/>
          <a:p>
            <a:pPr defTabSz="703402" eaLnBrk="0" hangingPunct="0">
              <a:spcBef>
                <a:spcPct val="10000"/>
              </a:spcBef>
            </a:pPr>
            <a:r>
              <a:rPr lang="en-GB" sz="831" b="1" dirty="0" err="1">
                <a:solidFill>
                  <a:schemeClr val="accent4"/>
                </a:solidFill>
                <a:latin typeface="Arial"/>
                <a:cs typeface="Arial" pitchFamily="34" charset="0"/>
              </a:rPr>
              <a:t>Hampel</a:t>
            </a:r>
            <a:r>
              <a:rPr lang="en-GB" sz="831" b="1" dirty="0">
                <a:solidFill>
                  <a:schemeClr val="accent4"/>
                </a:solidFill>
                <a:latin typeface="Arial"/>
                <a:cs typeface="Arial" pitchFamily="34" charset="0"/>
              </a:rPr>
              <a:t> </a:t>
            </a:r>
          </a:p>
          <a:p>
            <a:pPr defTabSz="703402" eaLnBrk="0" hangingPunct="0">
              <a:spcBef>
                <a:spcPct val="10000"/>
              </a:spcBef>
            </a:pPr>
            <a:r>
              <a:rPr lang="en-GB" sz="831" b="1" dirty="0">
                <a:solidFill>
                  <a:schemeClr val="accent4"/>
                </a:solidFill>
                <a:cs typeface="Arial" pitchFamily="34" charset="0"/>
              </a:rPr>
              <a:t>report </a:t>
            </a:r>
            <a:r>
              <a:rPr lang="en-GB" sz="831" b="1" dirty="0">
                <a:solidFill>
                  <a:schemeClr val="accent4"/>
                </a:solidFill>
                <a:latin typeface="Arial"/>
                <a:cs typeface="Arial" pitchFamily="34" charset="0"/>
              </a:rPr>
              <a:t> (UK)</a:t>
            </a:r>
            <a:endParaRPr lang="en-GB" sz="831" dirty="0">
              <a:solidFill>
                <a:schemeClr val="accent4"/>
              </a:solidFill>
              <a:latin typeface="Arial"/>
              <a:cs typeface="Arial" pitchFamily="34" charset="0"/>
            </a:endParaRPr>
          </a:p>
        </p:txBody>
      </p:sp>
      <p:sp>
        <p:nvSpPr>
          <p:cNvPr id="243" name="Line 70"/>
          <p:cNvSpPr>
            <a:spLocks noChangeShapeType="1"/>
          </p:cNvSpPr>
          <p:nvPr/>
        </p:nvSpPr>
        <p:spPr bwMode="gray">
          <a:xfrm>
            <a:off x="3449767" y="5324175"/>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44" name="Rectangle 243"/>
          <p:cNvSpPr>
            <a:spLocks noChangeArrowheads="1"/>
          </p:cNvSpPr>
          <p:nvPr>
            <p:custDataLst>
              <p:tags r:id="rId18"/>
            </p:custDataLst>
          </p:nvPr>
        </p:nvSpPr>
        <p:spPr bwMode="gray">
          <a:xfrm>
            <a:off x="3381008" y="5442848"/>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1999</a:t>
            </a:r>
          </a:p>
        </p:txBody>
      </p:sp>
      <p:sp>
        <p:nvSpPr>
          <p:cNvPr id="245" name="Line 64"/>
          <p:cNvSpPr>
            <a:spLocks noChangeShapeType="1"/>
          </p:cNvSpPr>
          <p:nvPr/>
        </p:nvSpPr>
        <p:spPr bwMode="gray">
          <a:xfrm rot="10800000" flipH="1" flipV="1">
            <a:off x="3459613" y="5031916"/>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46" name="Text Box 66"/>
          <p:cNvSpPr txBox="1">
            <a:spLocks noChangeArrowheads="1"/>
          </p:cNvSpPr>
          <p:nvPr>
            <p:custDataLst>
              <p:tags r:id="rId19"/>
            </p:custDataLst>
          </p:nvPr>
        </p:nvSpPr>
        <p:spPr bwMode="gray">
          <a:xfrm>
            <a:off x="3109684" y="4625441"/>
            <a:ext cx="1129972" cy="396327"/>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Turnbull report (UK)</a:t>
            </a:r>
          </a:p>
          <a:p>
            <a:pPr defTabSz="703402" eaLnBrk="0" hangingPunct="0">
              <a:spcBef>
                <a:spcPct val="10000"/>
              </a:spcBef>
            </a:pPr>
            <a:r>
              <a:rPr lang="en-GB" sz="831" b="1" dirty="0">
                <a:solidFill>
                  <a:schemeClr val="accent4"/>
                </a:solidFill>
                <a:latin typeface="Arial"/>
                <a:cs typeface="Arial" pitchFamily="34" charset="0"/>
              </a:rPr>
              <a:t>The OECD Corporate Governance Code</a:t>
            </a:r>
            <a:endParaRPr lang="en-GB" sz="831" dirty="0">
              <a:solidFill>
                <a:schemeClr val="accent4"/>
              </a:solidFill>
              <a:latin typeface="Arial"/>
              <a:cs typeface="Arial" pitchFamily="34" charset="0"/>
            </a:endParaRPr>
          </a:p>
        </p:txBody>
      </p:sp>
      <p:sp>
        <p:nvSpPr>
          <p:cNvPr id="247" name="Line 64"/>
          <p:cNvSpPr>
            <a:spLocks noChangeShapeType="1"/>
          </p:cNvSpPr>
          <p:nvPr/>
        </p:nvSpPr>
        <p:spPr bwMode="gray">
          <a:xfrm flipV="1">
            <a:off x="5132414" y="5622474"/>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48" name="Text Box 66"/>
          <p:cNvSpPr txBox="1">
            <a:spLocks noChangeArrowheads="1"/>
          </p:cNvSpPr>
          <p:nvPr>
            <p:custDataLst>
              <p:tags r:id="rId20"/>
            </p:custDataLst>
          </p:nvPr>
        </p:nvSpPr>
        <p:spPr bwMode="gray">
          <a:xfrm>
            <a:off x="4716017" y="5755413"/>
            <a:ext cx="797627" cy="396327"/>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Sarbanes-Oxley</a:t>
            </a:r>
          </a:p>
          <a:p>
            <a:pPr defTabSz="703402" eaLnBrk="0" hangingPunct="0">
              <a:spcBef>
                <a:spcPct val="10000"/>
              </a:spcBef>
            </a:pPr>
            <a:r>
              <a:rPr lang="en-GB" sz="831" b="1" dirty="0">
                <a:solidFill>
                  <a:schemeClr val="accent4"/>
                </a:solidFill>
                <a:latin typeface="Arial"/>
                <a:cs typeface="Arial" pitchFamily="34" charset="0"/>
              </a:rPr>
              <a:t> Act (“SOX”)</a:t>
            </a:r>
            <a:endParaRPr lang="en-GB" sz="831" dirty="0">
              <a:solidFill>
                <a:schemeClr val="accent4"/>
              </a:solidFill>
              <a:latin typeface="Arial"/>
              <a:cs typeface="Arial" pitchFamily="34" charset="0"/>
            </a:endParaRPr>
          </a:p>
        </p:txBody>
      </p:sp>
      <p:sp>
        <p:nvSpPr>
          <p:cNvPr id="249" name="Line 64"/>
          <p:cNvSpPr>
            <a:spLocks noChangeShapeType="1"/>
          </p:cNvSpPr>
          <p:nvPr/>
        </p:nvSpPr>
        <p:spPr bwMode="gray">
          <a:xfrm rot="10800000" flipH="1" flipV="1">
            <a:off x="5708478" y="5024253"/>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50" name="Text Box 66"/>
          <p:cNvSpPr txBox="1">
            <a:spLocks noChangeArrowheads="1"/>
          </p:cNvSpPr>
          <p:nvPr>
            <p:custDataLst>
              <p:tags r:id="rId21"/>
            </p:custDataLst>
          </p:nvPr>
        </p:nvSpPr>
        <p:spPr bwMode="gray">
          <a:xfrm>
            <a:off x="4427984" y="4627934"/>
            <a:ext cx="1395847" cy="396327"/>
          </a:xfrm>
          <a:prstGeom prst="rect">
            <a:avLst/>
          </a:prstGeom>
          <a:noFill/>
          <a:ln w="6350">
            <a:noFill/>
            <a:miter lim="800000"/>
            <a:headEnd type="none" w="sm" len="sm"/>
            <a:tailEnd type="none" w="sm" len="sm"/>
          </a:ln>
          <a:effectLst/>
        </p:spPr>
        <p:txBody>
          <a:bodyPr wrap="square" lIns="0" tIns="0" rIns="0" bIns="0" anchor="t">
            <a:spAutoFit/>
          </a:bodyPr>
          <a:lstStyle/>
          <a:p>
            <a:pPr algn="r" defTabSz="703402" eaLnBrk="0" hangingPunct="0">
              <a:spcBef>
                <a:spcPct val="10000"/>
              </a:spcBef>
            </a:pPr>
            <a:r>
              <a:rPr lang="en-GB" sz="831" b="1" dirty="0">
                <a:solidFill>
                  <a:schemeClr val="accent4"/>
                </a:solidFill>
                <a:latin typeface="Arial"/>
                <a:cs typeface="Arial" pitchFamily="34" charset="0"/>
              </a:rPr>
              <a:t>Smith &amp; Higgs report (UK)</a:t>
            </a:r>
          </a:p>
          <a:p>
            <a:pPr algn="r" defTabSz="703402" eaLnBrk="0" hangingPunct="0">
              <a:spcBef>
                <a:spcPct val="10000"/>
              </a:spcBef>
            </a:pPr>
            <a:r>
              <a:rPr lang="en-GB" sz="831" b="1" dirty="0">
                <a:solidFill>
                  <a:schemeClr val="accent4"/>
                </a:solidFill>
                <a:latin typeface="Arial"/>
                <a:cs typeface="Arial" pitchFamily="34" charset="0"/>
              </a:rPr>
              <a:t>World Bank review of GC in Slovakia</a:t>
            </a:r>
            <a:endParaRPr lang="en-GB" sz="831" dirty="0">
              <a:solidFill>
                <a:schemeClr val="accent4"/>
              </a:solidFill>
              <a:latin typeface="Arial"/>
              <a:cs typeface="Arial" pitchFamily="34" charset="0"/>
            </a:endParaRPr>
          </a:p>
        </p:txBody>
      </p:sp>
      <p:sp>
        <p:nvSpPr>
          <p:cNvPr id="251" name="Rectangle 250"/>
          <p:cNvSpPr>
            <a:spLocks noChangeArrowheads="1"/>
          </p:cNvSpPr>
          <p:nvPr>
            <p:custDataLst>
              <p:tags r:id="rId22"/>
            </p:custDataLst>
          </p:nvPr>
        </p:nvSpPr>
        <p:spPr bwMode="gray">
          <a:xfrm>
            <a:off x="6148611" y="5440109"/>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2004</a:t>
            </a:r>
          </a:p>
        </p:txBody>
      </p:sp>
      <p:sp>
        <p:nvSpPr>
          <p:cNvPr id="252" name="Line 64"/>
          <p:cNvSpPr>
            <a:spLocks noChangeShapeType="1"/>
          </p:cNvSpPr>
          <p:nvPr/>
        </p:nvSpPr>
        <p:spPr bwMode="gray">
          <a:xfrm flipV="1">
            <a:off x="6262385" y="5622474"/>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53" name="Text Box 66"/>
          <p:cNvSpPr txBox="1">
            <a:spLocks noChangeArrowheads="1"/>
          </p:cNvSpPr>
          <p:nvPr>
            <p:custDataLst>
              <p:tags r:id="rId23"/>
            </p:custDataLst>
          </p:nvPr>
        </p:nvSpPr>
        <p:spPr bwMode="gray">
          <a:xfrm>
            <a:off x="5845987" y="5755413"/>
            <a:ext cx="797627" cy="255711"/>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Slovak Code (SK)</a:t>
            </a:r>
          </a:p>
        </p:txBody>
      </p:sp>
      <p:sp>
        <p:nvSpPr>
          <p:cNvPr id="254" name="Line 70"/>
          <p:cNvSpPr>
            <a:spLocks noChangeShapeType="1"/>
          </p:cNvSpPr>
          <p:nvPr/>
        </p:nvSpPr>
        <p:spPr bwMode="gray">
          <a:xfrm>
            <a:off x="6537053" y="5325299"/>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55" name="Line 64"/>
          <p:cNvSpPr>
            <a:spLocks noChangeShapeType="1"/>
          </p:cNvSpPr>
          <p:nvPr/>
        </p:nvSpPr>
        <p:spPr bwMode="gray">
          <a:xfrm rot="10800000" flipH="1" flipV="1">
            <a:off x="6528261" y="5024253"/>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56" name="Text Box 66"/>
          <p:cNvSpPr txBox="1">
            <a:spLocks noChangeArrowheads="1"/>
          </p:cNvSpPr>
          <p:nvPr>
            <p:custDataLst>
              <p:tags r:id="rId24"/>
            </p:custDataLst>
          </p:nvPr>
        </p:nvSpPr>
        <p:spPr bwMode="gray">
          <a:xfrm>
            <a:off x="6311270" y="4678195"/>
            <a:ext cx="1395847" cy="268471"/>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8</a:t>
            </a:r>
            <a:r>
              <a:rPr lang="en-GB" sz="831" b="1" baseline="30000" dirty="0">
                <a:solidFill>
                  <a:schemeClr val="accent4"/>
                </a:solidFill>
                <a:latin typeface="Arial"/>
                <a:cs typeface="Arial" pitchFamily="34" charset="0"/>
              </a:rPr>
              <a:t>th</a:t>
            </a:r>
            <a:r>
              <a:rPr lang="en-GB" sz="831" b="1" dirty="0">
                <a:solidFill>
                  <a:schemeClr val="accent4"/>
                </a:solidFill>
                <a:latin typeface="Arial"/>
                <a:cs typeface="Arial" pitchFamily="34" charset="0"/>
              </a:rPr>
              <a:t> Company Law </a:t>
            </a:r>
          </a:p>
          <a:p>
            <a:pPr defTabSz="703402" eaLnBrk="0" hangingPunct="0">
              <a:spcBef>
                <a:spcPct val="10000"/>
              </a:spcBef>
            </a:pPr>
            <a:r>
              <a:rPr lang="en-GB" sz="831" b="1" dirty="0">
                <a:solidFill>
                  <a:schemeClr val="accent4"/>
                </a:solidFill>
                <a:latin typeface="Arial"/>
                <a:cs typeface="Arial" pitchFamily="34" charset="0"/>
              </a:rPr>
              <a:t>Directive (EU)</a:t>
            </a:r>
          </a:p>
        </p:txBody>
      </p:sp>
      <p:sp>
        <p:nvSpPr>
          <p:cNvPr id="257" name="Line 64"/>
          <p:cNvSpPr>
            <a:spLocks noChangeShapeType="1"/>
          </p:cNvSpPr>
          <p:nvPr/>
        </p:nvSpPr>
        <p:spPr bwMode="gray">
          <a:xfrm flipV="1">
            <a:off x="8123514" y="5622474"/>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58" name="Text Box 66"/>
          <p:cNvSpPr txBox="1">
            <a:spLocks noChangeArrowheads="1"/>
          </p:cNvSpPr>
          <p:nvPr>
            <p:custDataLst>
              <p:tags r:id="rId25"/>
            </p:custDataLst>
          </p:nvPr>
        </p:nvSpPr>
        <p:spPr bwMode="gray">
          <a:xfrm>
            <a:off x="7707117" y="5755413"/>
            <a:ext cx="864096" cy="255711"/>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en-GB" sz="831" b="1" dirty="0">
                <a:solidFill>
                  <a:schemeClr val="accent4"/>
                </a:solidFill>
                <a:latin typeface="Arial"/>
                <a:cs typeface="Arial" pitchFamily="34" charset="0"/>
              </a:rPr>
              <a:t>EBA Guidelines on remuneration</a:t>
            </a:r>
          </a:p>
        </p:txBody>
      </p:sp>
      <p:sp>
        <p:nvSpPr>
          <p:cNvPr id="259" name="Rectangle 258"/>
          <p:cNvSpPr>
            <a:spLocks noChangeArrowheads="1"/>
          </p:cNvSpPr>
          <p:nvPr>
            <p:custDataLst>
              <p:tags r:id="rId26"/>
            </p:custDataLst>
          </p:nvPr>
        </p:nvSpPr>
        <p:spPr bwMode="gray">
          <a:xfrm>
            <a:off x="8270694" y="5440652"/>
            <a:ext cx="262892" cy="147176"/>
          </a:xfrm>
          <a:prstGeom prst="rect">
            <a:avLst/>
          </a:prstGeom>
          <a:noFill/>
          <a:ln w="12699">
            <a:noFill/>
            <a:miter lim="800000"/>
            <a:headEnd type="none" w="sm" len="sm"/>
            <a:tailEnd type="none" w="sm" len="sm"/>
          </a:ln>
          <a:effectLst/>
        </p:spPr>
        <p:txBody>
          <a:bodyPr wrap="none" lIns="0" tIns="33231" rIns="0" bIns="0">
            <a:spAutoFit/>
          </a:bodyPr>
          <a:lstStyle/>
          <a:p>
            <a:pPr defTabSz="703402" eaLnBrk="0" hangingPunct="0">
              <a:lnSpc>
                <a:spcPct val="80000"/>
              </a:lnSpc>
            </a:pPr>
            <a:r>
              <a:rPr lang="en-GB" sz="923" dirty="0">
                <a:solidFill>
                  <a:srgbClr val="00338D"/>
                </a:solidFill>
                <a:latin typeface="Arial"/>
                <a:cs typeface="Arial" pitchFamily="34" charset="0"/>
              </a:rPr>
              <a:t>2011</a:t>
            </a:r>
          </a:p>
        </p:txBody>
      </p:sp>
      <p:sp>
        <p:nvSpPr>
          <p:cNvPr id="260" name="Line 70"/>
          <p:cNvSpPr>
            <a:spLocks noChangeShapeType="1"/>
          </p:cNvSpPr>
          <p:nvPr/>
        </p:nvSpPr>
        <p:spPr bwMode="gray">
          <a:xfrm>
            <a:off x="8371806" y="5316507"/>
            <a:ext cx="0" cy="66462"/>
          </a:xfrm>
          <a:prstGeom prst="line">
            <a:avLst/>
          </a:prstGeom>
          <a:noFill/>
          <a:ln w="12700">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61" name="Line 64"/>
          <p:cNvSpPr>
            <a:spLocks noChangeShapeType="1"/>
          </p:cNvSpPr>
          <p:nvPr/>
        </p:nvSpPr>
        <p:spPr bwMode="gray">
          <a:xfrm rot="10800000" flipH="1" flipV="1">
            <a:off x="8371806" y="5037968"/>
            <a:ext cx="0" cy="132938"/>
          </a:xfrm>
          <a:prstGeom prst="line">
            <a:avLst/>
          </a:prstGeom>
          <a:noFill/>
          <a:ln w="12700">
            <a:solidFill>
              <a:srgbClr val="00338D"/>
            </a:solidFill>
            <a:round/>
            <a:headEnd type="none" w="sm" len="sm"/>
            <a:tailEnd type="oval" w="sm" len="sm"/>
          </a:ln>
          <a:effectLst/>
        </p:spPr>
        <p:txBody>
          <a:bodyPr lIns="49846" tIns="49846" rIns="49846" bIns="49846" anchor="b"/>
          <a:lstStyle/>
          <a:p>
            <a:endParaRPr lang="en-GB" sz="923" dirty="0">
              <a:latin typeface="Arial" pitchFamily="34" charset="0"/>
              <a:cs typeface="Arial" pitchFamily="34" charset="0"/>
            </a:endParaRPr>
          </a:p>
        </p:txBody>
      </p:sp>
      <p:sp>
        <p:nvSpPr>
          <p:cNvPr id="262" name="Text Box 66"/>
          <p:cNvSpPr txBox="1">
            <a:spLocks noChangeArrowheads="1"/>
          </p:cNvSpPr>
          <p:nvPr>
            <p:custDataLst>
              <p:tags r:id="rId27"/>
            </p:custDataLst>
          </p:nvPr>
        </p:nvSpPr>
        <p:spPr bwMode="gray">
          <a:xfrm>
            <a:off x="7574179" y="4691910"/>
            <a:ext cx="1063503" cy="255711"/>
          </a:xfrm>
          <a:prstGeom prst="rect">
            <a:avLst/>
          </a:prstGeom>
          <a:noFill/>
          <a:ln w="6350">
            <a:noFill/>
            <a:miter lim="800000"/>
            <a:headEnd type="none" w="sm" len="sm"/>
            <a:tailEnd type="none" w="sm" len="sm"/>
          </a:ln>
          <a:effectLst/>
        </p:spPr>
        <p:txBody>
          <a:bodyPr wrap="square" lIns="0" tIns="0" rIns="0" bIns="0" anchor="t">
            <a:spAutoFit/>
          </a:bodyPr>
          <a:lstStyle/>
          <a:p>
            <a:pPr algn="r" defTabSz="703402" eaLnBrk="0" hangingPunct="0">
              <a:spcBef>
                <a:spcPct val="10000"/>
              </a:spcBef>
            </a:pPr>
            <a:r>
              <a:rPr lang="en-GB" sz="831" b="1" dirty="0">
                <a:solidFill>
                  <a:schemeClr val="accent4"/>
                </a:solidFill>
                <a:latin typeface="Arial"/>
                <a:cs typeface="Arial" pitchFamily="34" charset="0"/>
              </a:rPr>
              <a:t>EBA Guidelines on Internal Governance</a:t>
            </a:r>
          </a:p>
        </p:txBody>
      </p:sp>
      <p:sp>
        <p:nvSpPr>
          <p:cNvPr id="263" name="Freeform 15"/>
          <p:cNvSpPr>
            <a:spLocks/>
          </p:cNvSpPr>
          <p:nvPr/>
        </p:nvSpPr>
        <p:spPr bwMode="gray">
          <a:xfrm rot="5400000">
            <a:off x="6144518" y="2693745"/>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64" name="Freeform 15"/>
          <p:cNvSpPr>
            <a:spLocks/>
          </p:cNvSpPr>
          <p:nvPr/>
        </p:nvSpPr>
        <p:spPr bwMode="gray">
          <a:xfrm rot="5400000">
            <a:off x="2972648" y="5219564"/>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265" name="Freeform 15"/>
          <p:cNvSpPr>
            <a:spLocks/>
          </p:cNvSpPr>
          <p:nvPr/>
        </p:nvSpPr>
        <p:spPr bwMode="gray">
          <a:xfrm rot="5400000">
            <a:off x="7304206" y="5219564"/>
            <a:ext cx="66502" cy="340506"/>
          </a:xfrm>
          <a:custGeom>
            <a:avLst/>
            <a:gdLst>
              <a:gd name="connsiteX0" fmla="*/ 4986 w 10000"/>
              <a:gd name="connsiteY0" fmla="*/ 0 h 8974"/>
              <a:gd name="connsiteX1" fmla="*/ 4986 w 10000"/>
              <a:gd name="connsiteY1" fmla="*/ 1026 h 8974"/>
              <a:gd name="connsiteX2" fmla="*/ 0 w 10000"/>
              <a:gd name="connsiteY2" fmla="*/ 1692 h 8974"/>
              <a:gd name="connsiteX3" fmla="*/ 10000 w 10000"/>
              <a:gd name="connsiteY3" fmla="*/ 3013 h 8974"/>
              <a:gd name="connsiteX4" fmla="*/ 0 w 10000"/>
              <a:gd name="connsiteY4" fmla="*/ 4346 h 8974"/>
              <a:gd name="connsiteX5" fmla="*/ 10000 w 10000"/>
              <a:gd name="connsiteY5" fmla="*/ 5667 h 8974"/>
              <a:gd name="connsiteX6" fmla="*/ 0 w 10000"/>
              <a:gd name="connsiteY6" fmla="*/ 6987 h 8974"/>
              <a:gd name="connsiteX7" fmla="*/ 10000 w 10000"/>
              <a:gd name="connsiteY7" fmla="*/ 8321 h 8974"/>
              <a:gd name="connsiteX8" fmla="*/ 10000 w 10000"/>
              <a:gd name="connsiteY8" fmla="*/ 8321 h 8974"/>
              <a:gd name="connsiteX9" fmla="*/ 4986 w 10000"/>
              <a:gd name="connsiteY9" fmla="*/ 8974 h 8974"/>
              <a:gd name="connsiteX0" fmla="*/ 4986 w 10000"/>
              <a:gd name="connsiteY0" fmla="*/ 0 h 8857"/>
              <a:gd name="connsiteX1" fmla="*/ 0 w 10000"/>
              <a:gd name="connsiteY1" fmla="*/ 742 h 8857"/>
              <a:gd name="connsiteX2" fmla="*/ 10000 w 10000"/>
              <a:gd name="connsiteY2" fmla="*/ 2214 h 8857"/>
              <a:gd name="connsiteX3" fmla="*/ 0 w 10000"/>
              <a:gd name="connsiteY3" fmla="*/ 3700 h 8857"/>
              <a:gd name="connsiteX4" fmla="*/ 10000 w 10000"/>
              <a:gd name="connsiteY4" fmla="*/ 5172 h 8857"/>
              <a:gd name="connsiteX5" fmla="*/ 0 w 10000"/>
              <a:gd name="connsiteY5" fmla="*/ 6643 h 8857"/>
              <a:gd name="connsiteX6" fmla="*/ 10000 w 10000"/>
              <a:gd name="connsiteY6" fmla="*/ 8129 h 8857"/>
              <a:gd name="connsiteX7" fmla="*/ 10000 w 10000"/>
              <a:gd name="connsiteY7" fmla="*/ 8129 h 8857"/>
              <a:gd name="connsiteX8" fmla="*/ 4986 w 10000"/>
              <a:gd name="connsiteY8" fmla="*/ 8857 h 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8857">
                <a:moveTo>
                  <a:pt x="4986" y="0"/>
                </a:moveTo>
                <a:lnTo>
                  <a:pt x="0" y="742"/>
                </a:lnTo>
                <a:lnTo>
                  <a:pt x="10000" y="2214"/>
                </a:lnTo>
                <a:lnTo>
                  <a:pt x="0" y="3700"/>
                </a:lnTo>
                <a:lnTo>
                  <a:pt x="10000" y="5172"/>
                </a:lnTo>
                <a:lnTo>
                  <a:pt x="0" y="6643"/>
                </a:lnTo>
                <a:lnTo>
                  <a:pt x="10000" y="8129"/>
                </a:lnTo>
                <a:lnTo>
                  <a:pt x="10000" y="8129"/>
                </a:lnTo>
                <a:lnTo>
                  <a:pt x="4986" y="8857"/>
                </a:lnTo>
              </a:path>
            </a:pathLst>
          </a:custGeom>
          <a:noFill/>
          <a:ln w="12700" cap="rnd">
            <a:solidFill>
              <a:srgbClr val="00338D"/>
            </a:solidFill>
            <a:round/>
            <a:headEnd type="none" w="sm" len="sm"/>
            <a:tailEnd type="none" w="sm" len="sm"/>
          </a:ln>
          <a:effectLst/>
        </p:spPr>
        <p:txBody>
          <a:bodyPr lIns="49846" tIns="49846" rIns="49846" bIns="49846"/>
          <a:lstStyle/>
          <a:p>
            <a:endParaRPr lang="en-GB" sz="923" dirty="0">
              <a:latin typeface="Arial" pitchFamily="34" charset="0"/>
              <a:cs typeface="Arial" pitchFamily="34" charset="0"/>
            </a:endParaRPr>
          </a:p>
        </p:txBody>
      </p:sp>
      <p:sp>
        <p:nvSpPr>
          <p:cNvPr id="144" name="Text Box 66"/>
          <p:cNvSpPr txBox="1">
            <a:spLocks noChangeArrowheads="1"/>
          </p:cNvSpPr>
          <p:nvPr>
            <p:custDataLst>
              <p:tags r:id="rId28"/>
            </p:custDataLst>
          </p:nvPr>
        </p:nvSpPr>
        <p:spPr bwMode="gray">
          <a:xfrm>
            <a:off x="8161969" y="6070113"/>
            <a:ext cx="864096" cy="255711"/>
          </a:xfrm>
          <a:prstGeom prst="rect">
            <a:avLst/>
          </a:prstGeom>
          <a:noFill/>
          <a:ln w="6350">
            <a:noFill/>
            <a:miter lim="800000"/>
            <a:headEnd type="none" w="sm" len="sm"/>
            <a:tailEnd type="none" w="sm" len="sm"/>
          </a:ln>
          <a:effectLst/>
        </p:spPr>
        <p:txBody>
          <a:bodyPr wrap="square" lIns="0" tIns="0" rIns="0" bIns="0" anchor="t">
            <a:spAutoFit/>
          </a:bodyPr>
          <a:lstStyle/>
          <a:p>
            <a:pPr defTabSz="703402" eaLnBrk="0" hangingPunct="0">
              <a:spcBef>
                <a:spcPct val="10000"/>
              </a:spcBef>
            </a:pPr>
            <a:r>
              <a:rPr lang="sk-SK" sz="831" b="1" dirty="0" smtClean="0">
                <a:solidFill>
                  <a:schemeClr val="accent4"/>
                </a:solidFill>
                <a:latin typeface="Arial"/>
                <a:cs typeface="Arial" pitchFamily="34" charset="0"/>
              </a:rPr>
              <a:t>New EC </a:t>
            </a:r>
            <a:r>
              <a:rPr lang="sk-SK" sz="831" b="1" dirty="0" err="1" smtClean="0">
                <a:solidFill>
                  <a:schemeClr val="accent4"/>
                </a:solidFill>
                <a:latin typeface="Arial"/>
                <a:cs typeface="Arial" pitchFamily="34" charset="0"/>
              </a:rPr>
              <a:t>legislation</a:t>
            </a:r>
            <a:endParaRPr lang="en-GB" sz="831" b="1" dirty="0">
              <a:solidFill>
                <a:schemeClr val="accent4"/>
              </a:solidFill>
              <a:latin typeface="Arial"/>
              <a:cs typeface="Arial" pitchFamily="34" charset="0"/>
            </a:endParaRPr>
          </a:p>
        </p:txBody>
      </p:sp>
    </p:spTree>
    <p:extLst>
      <p:ext uri="{BB962C8B-B14F-4D97-AF65-F5344CB8AC3E}">
        <p14:creationId xmlns="" xmlns:p14="http://schemas.microsoft.com/office/powerpoint/2010/main" val="3374013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k-SK" dirty="0" err="1" smtClean="0"/>
              <a:t>Why</a:t>
            </a:r>
            <a:r>
              <a:rPr lang="sk-SK" dirty="0" smtClean="0"/>
              <a:t> audit of CG</a:t>
            </a:r>
            <a:endParaRPr lang="en-GB" dirty="0"/>
          </a:p>
        </p:txBody>
      </p:sp>
      <p:sp>
        <p:nvSpPr>
          <p:cNvPr id="5" name="Text Placeholder 4"/>
          <p:cNvSpPr>
            <a:spLocks noGrp="1"/>
          </p:cNvSpPr>
          <p:nvPr>
            <p:ph type="body" sz="quarter" idx="10"/>
          </p:nvPr>
        </p:nvSpPr>
        <p:spPr/>
        <p:txBody>
          <a:bodyPr/>
          <a:lstStyle/>
          <a:p>
            <a:pPr marL="342900" lvl="0" indent="-342900">
              <a:buFont typeface="Arial" panose="020B0604020202020204" pitchFamily="34" charset="0"/>
              <a:buChar char="•"/>
            </a:pPr>
            <a:r>
              <a:rPr lang="sk-SK" sz="2400" dirty="0" smtClean="0"/>
              <a:t>IPO</a:t>
            </a:r>
            <a:endParaRPr lang="sk-SK" sz="2400" dirty="0"/>
          </a:p>
          <a:p>
            <a:pPr marL="342900" lvl="0" indent="-342900">
              <a:buFont typeface="Arial" panose="020B0604020202020204" pitchFamily="34" charset="0"/>
              <a:buChar char="•"/>
            </a:pPr>
            <a:r>
              <a:rPr lang="sk-SK" sz="2400" dirty="0"/>
              <a:t>New legislation</a:t>
            </a:r>
          </a:p>
          <a:p>
            <a:pPr marL="342900" lvl="0" indent="-342900">
              <a:buFont typeface="Arial" panose="020B0604020202020204" pitchFamily="34" charset="0"/>
              <a:buChar char="•"/>
            </a:pPr>
            <a:r>
              <a:rPr lang="sk-SK" sz="2400" dirty="0"/>
              <a:t>Assurance </a:t>
            </a:r>
            <a:r>
              <a:rPr lang="sk-SK" sz="2400" dirty="0" err="1"/>
              <a:t>for</a:t>
            </a:r>
            <a:r>
              <a:rPr lang="sk-SK" sz="2400" dirty="0"/>
              <a:t> </a:t>
            </a:r>
            <a:r>
              <a:rPr lang="sk-SK" sz="2400" dirty="0" err="1" smtClean="0"/>
              <a:t>shareholders</a:t>
            </a:r>
            <a:r>
              <a:rPr lang="sk-SK" sz="2400" dirty="0" smtClean="0"/>
              <a:t>/</a:t>
            </a:r>
            <a:r>
              <a:rPr lang="sk-SK" sz="2400" dirty="0" err="1" smtClean="0"/>
              <a:t>investors</a:t>
            </a:r>
            <a:endParaRPr lang="sk-SK" sz="2400" dirty="0"/>
          </a:p>
          <a:p>
            <a:pPr marL="342900" lvl="0" indent="-342900">
              <a:buFont typeface="Arial" panose="020B0604020202020204" pitchFamily="34" charset="0"/>
              <a:buChar char="•"/>
            </a:pPr>
            <a:r>
              <a:rPr lang="sk-SK" sz="2400" dirty="0"/>
              <a:t>Assurance </a:t>
            </a:r>
            <a:r>
              <a:rPr lang="sk-SK" sz="2400" dirty="0" err="1"/>
              <a:t>for</a:t>
            </a:r>
            <a:r>
              <a:rPr lang="sk-SK" sz="2400" dirty="0"/>
              <a:t> </a:t>
            </a:r>
            <a:r>
              <a:rPr lang="sk-SK" sz="2400" dirty="0" smtClean="0"/>
              <a:t>management</a:t>
            </a:r>
          </a:p>
          <a:p>
            <a:pPr marL="342900" lvl="0" indent="-342900">
              <a:buFont typeface="Arial" panose="020B0604020202020204" pitchFamily="34" charset="0"/>
              <a:buChar char="•"/>
            </a:pPr>
            <a:r>
              <a:rPr lang="sk-SK" sz="2400" dirty="0" err="1" smtClean="0"/>
              <a:t>Regulatory</a:t>
            </a:r>
            <a:r>
              <a:rPr lang="sk-SK" sz="2400" dirty="0" smtClean="0"/>
              <a:t> </a:t>
            </a:r>
            <a:r>
              <a:rPr lang="sk-SK" sz="2400" dirty="0" err="1" smtClean="0"/>
              <a:t>requirement</a:t>
            </a:r>
            <a:endParaRPr lang="sk-SK" sz="2400" dirty="0" smtClean="0"/>
          </a:p>
          <a:p>
            <a:pPr marL="342900" lvl="0" indent="-342900">
              <a:buFont typeface="Arial" panose="020B0604020202020204" pitchFamily="34" charset="0"/>
              <a:buChar char="•"/>
            </a:pPr>
            <a:r>
              <a:rPr lang="sk-SK" sz="2400" dirty="0" err="1" smtClean="0"/>
              <a:t>Strategic</a:t>
            </a:r>
            <a:r>
              <a:rPr lang="sk-SK" sz="2400" dirty="0" smtClean="0"/>
              <a:t> </a:t>
            </a:r>
            <a:r>
              <a:rPr lang="sk-SK" sz="2400" dirty="0" err="1" smtClean="0"/>
              <a:t>goal</a:t>
            </a:r>
            <a:r>
              <a:rPr lang="sk-SK" sz="2400" dirty="0" smtClean="0"/>
              <a:t> to </a:t>
            </a:r>
            <a:r>
              <a:rPr lang="sk-SK" sz="2400" dirty="0" err="1" smtClean="0"/>
              <a:t>improve</a:t>
            </a:r>
            <a:r>
              <a:rPr lang="sk-SK" sz="2400" dirty="0" smtClean="0"/>
              <a:t> CG </a:t>
            </a:r>
            <a:r>
              <a:rPr lang="sk-SK" sz="2400" dirty="0" err="1" smtClean="0"/>
              <a:t>performance</a:t>
            </a:r>
            <a:endParaRPr lang="sk-SK" sz="2400" dirty="0"/>
          </a:p>
          <a:p>
            <a:endParaRPr lang="en-GB" sz="2400" dirty="0"/>
          </a:p>
        </p:txBody>
      </p:sp>
    </p:spTree>
    <p:extLst>
      <p:ext uri="{BB962C8B-B14F-4D97-AF65-F5344CB8AC3E}">
        <p14:creationId xmlns="" xmlns:p14="http://schemas.microsoft.com/office/powerpoint/2010/main" val="143045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15"/>
          <p:cNvSpPr>
            <a:spLocks noChangeArrowheads="1"/>
          </p:cNvSpPr>
          <p:nvPr/>
        </p:nvSpPr>
        <p:spPr bwMode="auto">
          <a:xfrm>
            <a:off x="3270918" y="836712"/>
            <a:ext cx="2516337" cy="1656184"/>
          </a:xfrm>
          <a:prstGeom prst="wedgeRoundRectCallout">
            <a:avLst>
              <a:gd name="adj1" fmla="val -14777"/>
              <a:gd name="adj2" fmla="val 66605"/>
              <a:gd name="adj3" fmla="val 16667"/>
            </a:avLst>
          </a:prstGeom>
          <a:solidFill>
            <a:srgbClr val="BFDEE4"/>
          </a:solidFill>
          <a:ln w="9525">
            <a:noFill/>
            <a:miter lim="800000"/>
            <a:headEnd/>
            <a:tailEnd/>
          </a:ln>
          <a:effectLst>
            <a:reflection blurRad="6350" stA="52000" endA="300" endPos="35000" dir="5400000" sy="-100000" algn="bl" rotWithShape="0"/>
          </a:effectLst>
        </p:spPr>
        <p:txBody>
          <a:bodyPr lIns="54000" tIns="46800" rIns="90000" bIns="46800" anchor="ctr"/>
          <a:lstStyle/>
          <a:p>
            <a:pPr marL="273050" lvl="2" indent="-273050">
              <a:spcAft>
                <a:spcPts val="600"/>
              </a:spcAft>
              <a:buClr>
                <a:srgbClr val="97989A"/>
              </a:buClr>
              <a:buFont typeface="Arial" pitchFamily="34" charset="0"/>
              <a:buChar char="■"/>
              <a:defRPr/>
            </a:pPr>
            <a:r>
              <a:rPr lang="en-US" dirty="0">
                <a:solidFill>
                  <a:srgbClr val="000000"/>
                </a:solidFill>
                <a:cs typeface="Arial" pitchFamily="34" charset="0"/>
              </a:rPr>
              <a:t>Do you have a </a:t>
            </a:r>
            <a:r>
              <a:rPr lang="sk-SK" b="1" dirty="0" err="1">
                <a:solidFill>
                  <a:srgbClr val="000000"/>
                </a:solidFill>
                <a:cs typeface="Arial" pitchFamily="34" charset="0"/>
              </a:rPr>
              <a:t>strategic</a:t>
            </a:r>
            <a:r>
              <a:rPr lang="sk-SK" b="1" dirty="0">
                <a:solidFill>
                  <a:srgbClr val="000000"/>
                </a:solidFill>
                <a:cs typeface="Arial" pitchFamily="34" charset="0"/>
              </a:rPr>
              <a:t> p</a:t>
            </a:r>
            <a:r>
              <a:rPr lang="en-US" b="1" dirty="0" err="1">
                <a:solidFill>
                  <a:srgbClr val="000000"/>
                </a:solidFill>
                <a:cs typeface="Arial" pitchFamily="34" charset="0"/>
              </a:rPr>
              <a:t>lan</a:t>
            </a:r>
            <a:r>
              <a:rPr lang="en-US" dirty="0">
                <a:solidFill>
                  <a:srgbClr val="000000"/>
                </a:solidFill>
                <a:cs typeface="Arial" pitchFamily="34" charset="0"/>
              </a:rPr>
              <a:t>?</a:t>
            </a:r>
          </a:p>
        </p:txBody>
      </p:sp>
      <p:sp>
        <p:nvSpPr>
          <p:cNvPr id="27" name="AutoShape 19"/>
          <p:cNvSpPr>
            <a:spLocks noChangeArrowheads="1"/>
          </p:cNvSpPr>
          <p:nvPr/>
        </p:nvSpPr>
        <p:spPr bwMode="auto">
          <a:xfrm>
            <a:off x="6156176" y="2819418"/>
            <a:ext cx="2516337" cy="1656184"/>
          </a:xfrm>
          <a:prstGeom prst="wedgeRoundRectCallout">
            <a:avLst>
              <a:gd name="adj1" fmla="val -68496"/>
              <a:gd name="adj2" fmla="val 16780"/>
              <a:gd name="adj3" fmla="val 16667"/>
            </a:avLst>
          </a:prstGeom>
          <a:solidFill>
            <a:srgbClr val="BFDEE4"/>
          </a:solidFill>
          <a:ln w="9525">
            <a:noFill/>
            <a:miter lim="800000"/>
            <a:headEnd/>
            <a:tailEnd/>
          </a:ln>
          <a:effectLst/>
        </p:spPr>
        <p:txBody>
          <a:bodyPr lIns="54000" tIns="46800" rIns="90000" bIns="46800" anchor="ctr"/>
          <a:lstStyle/>
          <a:p>
            <a:pPr algn="ctr"/>
            <a:r>
              <a:rPr lang="en-GB" dirty="0" smtClean="0"/>
              <a:t>Is the board sure it has all the </a:t>
            </a:r>
            <a:r>
              <a:rPr lang="en-GB" b="1" dirty="0" smtClean="0"/>
              <a:t>Relevant Information</a:t>
            </a:r>
            <a:r>
              <a:rPr lang="en-GB" dirty="0" smtClean="0"/>
              <a:t>?</a:t>
            </a:r>
          </a:p>
        </p:txBody>
      </p:sp>
      <p:sp>
        <p:nvSpPr>
          <p:cNvPr id="26" name="AutoShape 9"/>
          <p:cNvSpPr>
            <a:spLocks noChangeArrowheads="1"/>
          </p:cNvSpPr>
          <p:nvPr/>
        </p:nvSpPr>
        <p:spPr bwMode="auto">
          <a:xfrm>
            <a:off x="598611" y="1005897"/>
            <a:ext cx="2516337" cy="1656184"/>
          </a:xfrm>
          <a:prstGeom prst="wedgeRoundRectCallout">
            <a:avLst>
              <a:gd name="adj1" fmla="val 48250"/>
              <a:gd name="adj2" fmla="val 66416"/>
              <a:gd name="adj3" fmla="val 16667"/>
            </a:avLst>
          </a:prstGeom>
          <a:solidFill>
            <a:srgbClr val="BFDEE4"/>
          </a:solidFill>
          <a:ln w="9525">
            <a:noFill/>
            <a:miter lim="800000"/>
            <a:headEnd/>
            <a:tailEnd/>
          </a:ln>
          <a:effectLst/>
        </p:spPr>
        <p:txBody>
          <a:bodyPr lIns="54000" tIns="46800" rIns="90000" bIns="46800" anchor="ctr"/>
          <a:lstStyle/>
          <a:p>
            <a:pPr marL="273050" lvl="2" indent="-273050">
              <a:spcAft>
                <a:spcPts val="600"/>
              </a:spcAft>
              <a:buClr>
                <a:srgbClr val="97989A"/>
              </a:buClr>
              <a:buFont typeface="Arial" pitchFamily="34" charset="0"/>
              <a:buChar char="■"/>
              <a:defRPr/>
            </a:pPr>
            <a:r>
              <a:rPr lang="en-GB" dirty="0"/>
              <a:t>What </a:t>
            </a:r>
            <a:r>
              <a:rPr lang="sk-SK" dirty="0" err="1"/>
              <a:t>is</a:t>
            </a:r>
            <a:r>
              <a:rPr lang="sk-SK" dirty="0"/>
              <a:t> </a:t>
            </a:r>
            <a:r>
              <a:rPr lang="sk-SK" dirty="0" err="1"/>
              <a:t>the</a:t>
            </a:r>
            <a:r>
              <a:rPr lang="sk-SK" dirty="0"/>
              <a:t> </a:t>
            </a:r>
            <a:r>
              <a:rPr lang="sk-SK" b="1" dirty="0"/>
              <a:t>R</a:t>
            </a:r>
            <a:r>
              <a:rPr lang="en-US" b="1" dirty="0"/>
              <a:t>&amp;D structure</a:t>
            </a:r>
            <a:r>
              <a:rPr lang="en-GB" dirty="0" smtClean="0"/>
              <a:t>?</a:t>
            </a:r>
            <a:endParaRPr lang="en-GB" dirty="0"/>
          </a:p>
        </p:txBody>
      </p:sp>
      <p:sp>
        <p:nvSpPr>
          <p:cNvPr id="25" name="AutoShape 13"/>
          <p:cNvSpPr>
            <a:spLocks noChangeArrowheads="1"/>
          </p:cNvSpPr>
          <p:nvPr/>
        </p:nvSpPr>
        <p:spPr bwMode="auto">
          <a:xfrm>
            <a:off x="5787255" y="4653136"/>
            <a:ext cx="2516337" cy="1656184"/>
          </a:xfrm>
          <a:prstGeom prst="wedgeRoundRectCallout">
            <a:avLst>
              <a:gd name="adj1" fmla="val -69838"/>
              <a:gd name="adj2" fmla="val 1294"/>
              <a:gd name="adj3" fmla="val 16667"/>
            </a:avLst>
          </a:prstGeom>
          <a:solidFill>
            <a:srgbClr val="BFDEE4"/>
          </a:solidFill>
          <a:ln w="9525">
            <a:noFill/>
            <a:miter lim="800000"/>
            <a:headEnd/>
            <a:tailEnd/>
          </a:ln>
          <a:effectLst/>
        </p:spPr>
        <p:txBody>
          <a:bodyPr lIns="54000" tIns="46800" rIns="90000" bIns="46800" anchor="ctr"/>
          <a:lstStyle/>
          <a:p>
            <a:pPr algn="ctr"/>
            <a:r>
              <a:rPr lang="en-US" dirty="0">
                <a:solidFill>
                  <a:srgbClr val="000000"/>
                </a:solidFill>
                <a:cs typeface="Arial" pitchFamily="34" charset="0"/>
              </a:rPr>
              <a:t>Do you have effective system of </a:t>
            </a:r>
            <a:r>
              <a:rPr lang="en-US" b="1" dirty="0">
                <a:solidFill>
                  <a:srgbClr val="000000"/>
                </a:solidFill>
                <a:cs typeface="Arial" pitchFamily="34" charset="0"/>
              </a:rPr>
              <a:t>performance evaluation </a:t>
            </a:r>
            <a:endParaRPr lang="sk-SK" b="1" dirty="0">
              <a:latin typeface="Univers 45 Light" pitchFamily="2" charset="0"/>
            </a:endParaRPr>
          </a:p>
        </p:txBody>
      </p:sp>
      <p:sp>
        <p:nvSpPr>
          <p:cNvPr id="34818" name="Rectangle 2"/>
          <p:cNvSpPr>
            <a:spLocks noGrp="1" noChangeArrowheads="1"/>
          </p:cNvSpPr>
          <p:nvPr>
            <p:ph type="title"/>
          </p:nvPr>
        </p:nvSpPr>
        <p:spPr/>
        <p:txBody>
          <a:bodyPr/>
          <a:lstStyle/>
          <a:p>
            <a:r>
              <a:rPr lang="sk-SK" dirty="0" err="1"/>
              <a:t>Why</a:t>
            </a:r>
            <a:r>
              <a:rPr lang="sk-SK" dirty="0"/>
              <a:t> audit of CG</a:t>
            </a:r>
            <a:br>
              <a:rPr lang="sk-SK" dirty="0"/>
            </a:br>
            <a:r>
              <a:rPr lang="en-US" dirty="0" smtClean="0"/>
              <a:t>What investors want to know?</a:t>
            </a:r>
            <a:endParaRPr lang="en-GB" dirty="0" smtClean="0"/>
          </a:p>
        </p:txBody>
      </p:sp>
      <p:sp>
        <p:nvSpPr>
          <p:cNvPr id="34819" name="AutoShape 7"/>
          <p:cNvSpPr>
            <a:spLocks noChangeArrowheads="1"/>
          </p:cNvSpPr>
          <p:nvPr/>
        </p:nvSpPr>
        <p:spPr bwMode="auto">
          <a:xfrm>
            <a:off x="5945564" y="947210"/>
            <a:ext cx="2516337" cy="1656184"/>
          </a:xfrm>
          <a:prstGeom prst="wedgeRoundRectCallout">
            <a:avLst>
              <a:gd name="adj1" fmla="val -49958"/>
              <a:gd name="adj2" fmla="val 66573"/>
              <a:gd name="adj3" fmla="val 16667"/>
            </a:avLst>
          </a:prstGeom>
          <a:solidFill>
            <a:srgbClr val="BFDEE4"/>
          </a:solidFill>
          <a:ln w="9525">
            <a:noFill/>
            <a:miter lim="800000"/>
            <a:headEnd/>
            <a:tailEnd/>
          </a:ln>
          <a:effectLst/>
        </p:spPr>
        <p:txBody>
          <a:bodyPr lIns="54000" tIns="46800" rIns="90000" bIns="46800" anchor="ctr"/>
          <a:lstStyle/>
          <a:p>
            <a:pPr marL="273050" lvl="2" indent="-273050">
              <a:spcAft>
                <a:spcPts val="600"/>
              </a:spcAft>
              <a:buClr>
                <a:srgbClr val="97989A"/>
              </a:buClr>
              <a:buFont typeface="Arial" pitchFamily="34" charset="0"/>
              <a:buChar char="■"/>
              <a:defRPr/>
            </a:pPr>
            <a:r>
              <a:rPr lang="en-US" dirty="0">
                <a:solidFill>
                  <a:srgbClr val="000000"/>
                </a:solidFill>
                <a:cs typeface="Arial" pitchFamily="34" charset="0"/>
              </a:rPr>
              <a:t>Have you defined the short-term and </a:t>
            </a:r>
            <a:r>
              <a:rPr lang="en-US" b="1" dirty="0">
                <a:solidFill>
                  <a:srgbClr val="000000"/>
                </a:solidFill>
                <a:cs typeface="Arial" pitchFamily="34" charset="0"/>
              </a:rPr>
              <a:t>the long-term financial success</a:t>
            </a:r>
            <a:r>
              <a:rPr lang="en-US" dirty="0">
                <a:solidFill>
                  <a:srgbClr val="000000"/>
                </a:solidFill>
                <a:cs typeface="Arial" pitchFamily="34" charset="0"/>
              </a:rPr>
              <a:t>?</a:t>
            </a:r>
          </a:p>
        </p:txBody>
      </p:sp>
      <p:sp>
        <p:nvSpPr>
          <p:cNvPr id="34823" name="AutoShape 11"/>
          <p:cNvSpPr>
            <a:spLocks noChangeArrowheads="1"/>
          </p:cNvSpPr>
          <p:nvPr/>
        </p:nvSpPr>
        <p:spPr bwMode="auto">
          <a:xfrm>
            <a:off x="255463" y="2921291"/>
            <a:ext cx="2516337" cy="1324965"/>
          </a:xfrm>
          <a:prstGeom prst="wedgeRoundRectCallout">
            <a:avLst>
              <a:gd name="adj1" fmla="val 69570"/>
              <a:gd name="adj2" fmla="val 19187"/>
              <a:gd name="adj3" fmla="val 16667"/>
            </a:avLst>
          </a:prstGeom>
          <a:solidFill>
            <a:srgbClr val="BFDEE4"/>
          </a:solidFill>
          <a:ln w="9525">
            <a:noFill/>
            <a:miter lim="800000"/>
            <a:headEnd/>
            <a:tailEnd/>
          </a:ln>
          <a:effectLst/>
        </p:spPr>
        <p:txBody>
          <a:bodyPr lIns="54000" tIns="46800" rIns="90000" bIns="46800" anchor="ctr"/>
          <a:lstStyle/>
          <a:p>
            <a:pPr algn="ctr"/>
            <a:r>
              <a:rPr lang="en-GB" dirty="0"/>
              <a:t>What </a:t>
            </a:r>
            <a:r>
              <a:rPr lang="sk-SK" dirty="0" err="1" smtClean="0"/>
              <a:t>is</a:t>
            </a:r>
            <a:r>
              <a:rPr lang="sk-SK" dirty="0" smtClean="0"/>
              <a:t> </a:t>
            </a:r>
            <a:r>
              <a:rPr lang="en-GB" dirty="0" smtClean="0"/>
              <a:t>the </a:t>
            </a:r>
            <a:r>
              <a:rPr lang="en-GB" dirty="0"/>
              <a:t>greatest </a:t>
            </a:r>
            <a:r>
              <a:rPr lang="en-GB" b="1" dirty="0"/>
              <a:t>Threat</a:t>
            </a:r>
            <a:r>
              <a:rPr lang="en-GB" dirty="0"/>
              <a:t> to the business</a:t>
            </a:r>
            <a:r>
              <a:rPr lang="en-GB" dirty="0" smtClean="0"/>
              <a:t>?</a:t>
            </a:r>
            <a:endParaRPr lang="sk-SK" dirty="0">
              <a:latin typeface="Univers 45 Light" pitchFamily="2" charset="0"/>
            </a:endParaRPr>
          </a:p>
        </p:txBody>
      </p:sp>
      <p:sp>
        <p:nvSpPr>
          <p:cNvPr id="34829" name="AutoShape 17"/>
          <p:cNvSpPr>
            <a:spLocks noChangeArrowheads="1"/>
          </p:cNvSpPr>
          <p:nvPr/>
        </p:nvSpPr>
        <p:spPr bwMode="auto">
          <a:xfrm>
            <a:off x="676911" y="4520176"/>
            <a:ext cx="2516337" cy="1656184"/>
          </a:xfrm>
          <a:prstGeom prst="wedgeRoundRectCallout">
            <a:avLst>
              <a:gd name="adj1" fmla="val 62874"/>
              <a:gd name="adj2" fmla="val 6040"/>
              <a:gd name="adj3" fmla="val 16667"/>
            </a:avLst>
          </a:prstGeom>
          <a:solidFill>
            <a:srgbClr val="BFDEE4"/>
          </a:solidFill>
          <a:ln w="9525">
            <a:noFill/>
            <a:miter lim="800000"/>
            <a:headEnd/>
            <a:tailEnd/>
          </a:ln>
          <a:effectLst/>
        </p:spPr>
        <p:txBody>
          <a:bodyPr lIns="54000" tIns="46800" rIns="90000" bIns="46800" anchor="ctr"/>
          <a:lstStyle/>
          <a:p>
            <a:pPr marL="273050" lvl="2" indent="-273050">
              <a:spcAft>
                <a:spcPts val="600"/>
              </a:spcAft>
              <a:buClr>
                <a:srgbClr val="97989A"/>
              </a:buClr>
              <a:buFont typeface="Arial" pitchFamily="34" charset="0"/>
              <a:buChar char="■"/>
              <a:defRPr/>
            </a:pPr>
            <a:r>
              <a:rPr lang="en-US" dirty="0">
                <a:solidFill>
                  <a:srgbClr val="000000"/>
                </a:solidFill>
                <a:cs typeface="Arial" pitchFamily="34" charset="0"/>
              </a:rPr>
              <a:t>Are the company and board in compliance with </a:t>
            </a:r>
            <a:r>
              <a:rPr lang="en-US" b="1" dirty="0" smtClean="0">
                <a:solidFill>
                  <a:srgbClr val="000000"/>
                </a:solidFill>
                <a:cs typeface="Arial" pitchFamily="34" charset="0"/>
              </a:rPr>
              <a:t>ethical </a:t>
            </a:r>
            <a:r>
              <a:rPr lang="en-US" b="1" dirty="0">
                <a:solidFill>
                  <a:srgbClr val="000000"/>
                </a:solidFill>
                <a:cs typeface="Arial" pitchFamily="34" charset="0"/>
              </a:rPr>
              <a:t>behavior</a:t>
            </a:r>
            <a:r>
              <a:rPr lang="en-US" dirty="0">
                <a:solidFill>
                  <a:srgbClr val="000000"/>
                </a:solidFill>
                <a:cs typeface="Arial" pitchFamily="34" charset="0"/>
              </a:rPr>
              <a:t>?</a:t>
            </a:r>
          </a:p>
        </p:txBody>
      </p:sp>
      <p:pic>
        <p:nvPicPr>
          <p:cNvPr id="24" name="Picture 4"/>
          <p:cNvPicPr>
            <a:picLocks noChangeAspect="1" noChangeArrowheads="1"/>
          </p:cNvPicPr>
          <p:nvPr/>
        </p:nvPicPr>
        <p:blipFill>
          <a:blip r:embed="rId3" cstate="print"/>
          <a:srcRect/>
          <a:stretch>
            <a:fillRect/>
          </a:stretch>
        </p:blipFill>
        <p:spPr bwMode="auto">
          <a:xfrm rot="9608">
            <a:off x="3348958" y="2711164"/>
            <a:ext cx="2129745" cy="20542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501969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gtEl>
                                        <p:attrNameLst>
                                          <p:attrName>style.visibility</p:attrName>
                                        </p:attrNameLst>
                                      </p:cBhvr>
                                      <p:to>
                                        <p:strVal val="visible"/>
                                      </p:to>
                                    </p:set>
                                    <p:anim calcmode="lin" valueType="num">
                                      <p:cBhvr additive="base">
                                        <p:cTn id="13" dur="500" fill="hold"/>
                                        <p:tgtEl>
                                          <p:spTgt spid="34819"/>
                                        </p:tgtEl>
                                        <p:attrNameLst>
                                          <p:attrName>ppt_x</p:attrName>
                                        </p:attrNameLst>
                                      </p:cBhvr>
                                      <p:tavLst>
                                        <p:tav tm="0">
                                          <p:val>
                                            <p:strVal val="#ppt_x"/>
                                          </p:val>
                                        </p:tav>
                                        <p:tav tm="100000">
                                          <p:val>
                                            <p:strVal val="#ppt_x"/>
                                          </p:val>
                                        </p:tav>
                                      </p:tavLst>
                                    </p:anim>
                                    <p:anim calcmode="lin" valueType="num">
                                      <p:cBhvr additive="base">
                                        <p:cTn id="14"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29"/>
                                        </p:tgtEl>
                                        <p:attrNameLst>
                                          <p:attrName>style.visibility</p:attrName>
                                        </p:attrNameLst>
                                      </p:cBhvr>
                                      <p:to>
                                        <p:strVal val="visible"/>
                                      </p:to>
                                    </p:set>
                                    <p:anim calcmode="lin" valueType="num">
                                      <p:cBhvr additive="base">
                                        <p:cTn id="31" dur="500" fill="hold"/>
                                        <p:tgtEl>
                                          <p:spTgt spid="34829"/>
                                        </p:tgtEl>
                                        <p:attrNameLst>
                                          <p:attrName>ppt_x</p:attrName>
                                        </p:attrNameLst>
                                      </p:cBhvr>
                                      <p:tavLst>
                                        <p:tav tm="0">
                                          <p:val>
                                            <p:strVal val="#ppt_x"/>
                                          </p:val>
                                        </p:tav>
                                        <p:tav tm="100000">
                                          <p:val>
                                            <p:strVal val="#ppt_x"/>
                                          </p:val>
                                        </p:tav>
                                      </p:tavLst>
                                    </p:anim>
                                    <p:anim calcmode="lin" valueType="num">
                                      <p:cBhvr additive="base">
                                        <p:cTn id="32" dur="500" fill="hold"/>
                                        <p:tgtEl>
                                          <p:spTgt spid="3482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23"/>
                                        </p:tgtEl>
                                        <p:attrNameLst>
                                          <p:attrName>style.visibility</p:attrName>
                                        </p:attrNameLst>
                                      </p:cBhvr>
                                      <p:to>
                                        <p:strVal val="visible"/>
                                      </p:to>
                                    </p:set>
                                    <p:anim calcmode="lin" valueType="num">
                                      <p:cBhvr additive="base">
                                        <p:cTn id="37" dur="500" fill="hold"/>
                                        <p:tgtEl>
                                          <p:spTgt spid="34823"/>
                                        </p:tgtEl>
                                        <p:attrNameLst>
                                          <p:attrName>ppt_x</p:attrName>
                                        </p:attrNameLst>
                                      </p:cBhvr>
                                      <p:tavLst>
                                        <p:tav tm="0">
                                          <p:val>
                                            <p:strVal val="#ppt_x"/>
                                          </p:val>
                                        </p:tav>
                                        <p:tav tm="100000">
                                          <p:val>
                                            <p:strVal val="#ppt_x"/>
                                          </p:val>
                                        </p:tav>
                                      </p:tavLst>
                                    </p:anim>
                                    <p:anim calcmode="lin" valueType="num">
                                      <p:cBhvr additive="base">
                                        <p:cTn id="38" dur="500" fill="hold"/>
                                        <p:tgtEl>
                                          <p:spTgt spid="348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5" grpId="0" animBg="1"/>
      <p:bldP spid="34819" grpId="0" animBg="1"/>
      <p:bldP spid="34823" grpId="0" animBg="1"/>
      <p:bldP spid="348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sk-SK" altLang="sk-SK" dirty="0" err="1" smtClean="0"/>
              <a:t>Types</a:t>
            </a:r>
            <a:r>
              <a:rPr lang="sk-SK" altLang="sk-SK" dirty="0" smtClean="0"/>
              <a:t> of CG audit</a:t>
            </a:r>
            <a:endParaRPr lang="en-US" altLang="sk-SK" dirty="0"/>
          </a:p>
        </p:txBody>
      </p:sp>
      <p:sp>
        <p:nvSpPr>
          <p:cNvPr id="181251" name="Rectangle 3"/>
          <p:cNvSpPr>
            <a:spLocks noGrp="1" noChangeArrowheads="1"/>
          </p:cNvSpPr>
          <p:nvPr>
            <p:ph type="body" idx="1"/>
          </p:nvPr>
        </p:nvSpPr>
        <p:spPr>
          <a:xfrm>
            <a:off x="179512" y="1149143"/>
            <a:ext cx="8712968" cy="4968552"/>
          </a:xfrm>
        </p:spPr>
        <p:txBody>
          <a:bodyPr/>
          <a:lstStyle/>
          <a:p>
            <a:pPr marL="342900" indent="-342900">
              <a:lnSpc>
                <a:spcPct val="90000"/>
              </a:lnSpc>
              <a:buFont typeface="Arial" panose="020B0604020202020204" pitchFamily="34" charset="0"/>
              <a:buChar char="•"/>
            </a:pPr>
            <a:endParaRPr lang="sk-SK" altLang="sk-SK" sz="2400" dirty="0" smtClean="0"/>
          </a:p>
          <a:p>
            <a:pPr marL="342900" indent="-342900">
              <a:lnSpc>
                <a:spcPct val="90000"/>
              </a:lnSpc>
              <a:buFont typeface="Arial" panose="020B0604020202020204" pitchFamily="34" charset="0"/>
              <a:buChar char="•"/>
            </a:pPr>
            <a:r>
              <a:rPr lang="sk-SK" altLang="sk-SK" sz="2400" dirty="0" err="1" smtClean="0"/>
              <a:t>Performance</a:t>
            </a:r>
            <a:r>
              <a:rPr lang="en-US" altLang="sk-SK" sz="2400" dirty="0" smtClean="0"/>
              <a:t> audit</a:t>
            </a:r>
            <a:endParaRPr lang="en-US" altLang="sk-SK" sz="2400" dirty="0"/>
          </a:p>
          <a:p>
            <a:pPr marL="342900" indent="-342900">
              <a:lnSpc>
                <a:spcPct val="90000"/>
              </a:lnSpc>
              <a:buFont typeface="Arial" panose="020B0604020202020204" pitchFamily="34" charset="0"/>
              <a:buChar char="•"/>
            </a:pPr>
            <a:endParaRPr lang="sk-SK" altLang="sk-SK" sz="2400" b="1" dirty="0" smtClean="0"/>
          </a:p>
          <a:p>
            <a:pPr marL="342900" indent="-342900">
              <a:lnSpc>
                <a:spcPct val="90000"/>
              </a:lnSpc>
              <a:buFont typeface="Arial" panose="020B0604020202020204" pitchFamily="34" charset="0"/>
              <a:buChar char="•"/>
            </a:pPr>
            <a:endParaRPr lang="sk-SK" altLang="sk-SK" sz="2400" dirty="0"/>
          </a:p>
          <a:p>
            <a:pPr marL="342900" indent="-342900">
              <a:lnSpc>
                <a:spcPct val="90000"/>
              </a:lnSpc>
              <a:buFont typeface="Arial" panose="020B0604020202020204" pitchFamily="34" charset="0"/>
              <a:buChar char="•"/>
            </a:pPr>
            <a:endParaRPr lang="sk-SK" altLang="sk-SK" sz="2400" b="1" dirty="0" smtClean="0"/>
          </a:p>
          <a:p>
            <a:pPr marL="342900" indent="-342900">
              <a:lnSpc>
                <a:spcPct val="90000"/>
              </a:lnSpc>
              <a:buFont typeface="Arial" panose="020B0604020202020204" pitchFamily="34" charset="0"/>
              <a:buChar char="•"/>
            </a:pPr>
            <a:r>
              <a:rPr lang="sk-SK" altLang="sk-SK" sz="2400" b="1" dirty="0" err="1" smtClean="0"/>
              <a:t>Assurance</a:t>
            </a:r>
            <a:r>
              <a:rPr lang="en-US" altLang="sk-SK" sz="2400" b="1" dirty="0" smtClean="0"/>
              <a:t> audit</a:t>
            </a:r>
            <a:endParaRPr lang="sk-SK" altLang="sk-SK" sz="2400" b="1" dirty="0" smtClean="0"/>
          </a:p>
          <a:p>
            <a:pPr marL="615950" lvl="2" indent="-342900">
              <a:lnSpc>
                <a:spcPct val="90000"/>
              </a:lnSpc>
              <a:buFont typeface="Arial" panose="020B0604020202020204" pitchFamily="34" charset="0"/>
              <a:buChar char="•"/>
            </a:pPr>
            <a:r>
              <a:rPr lang="sk-SK" altLang="sk-SK" sz="2400" dirty="0" smtClean="0"/>
              <a:t>Design</a:t>
            </a:r>
            <a:r>
              <a:rPr lang="en-US" altLang="sk-SK" sz="2400" dirty="0" smtClean="0"/>
              <a:t> Effectiveness</a:t>
            </a:r>
            <a:endParaRPr lang="sk-SK" altLang="sk-SK" sz="2400" dirty="0" smtClean="0"/>
          </a:p>
          <a:p>
            <a:pPr marL="615950" lvl="2" indent="-342900">
              <a:lnSpc>
                <a:spcPct val="90000"/>
              </a:lnSpc>
              <a:buFont typeface="Arial" panose="020B0604020202020204" pitchFamily="34" charset="0"/>
              <a:buChar char="•"/>
            </a:pPr>
            <a:r>
              <a:rPr lang="sk-SK" altLang="sk-SK" sz="2400" dirty="0" err="1" smtClean="0"/>
              <a:t>Operational</a:t>
            </a:r>
            <a:r>
              <a:rPr lang="sk-SK" altLang="sk-SK" sz="2400" dirty="0" smtClean="0"/>
              <a:t> </a:t>
            </a:r>
            <a:r>
              <a:rPr lang="sk-SK" altLang="sk-SK" sz="2400" dirty="0" err="1" smtClean="0"/>
              <a:t>Effectiveness</a:t>
            </a:r>
            <a:endParaRPr lang="sk-SK" altLang="sk-SK" sz="2400" b="1" dirty="0" smtClean="0"/>
          </a:p>
          <a:p>
            <a:pPr lvl="1">
              <a:lnSpc>
                <a:spcPct val="90000"/>
              </a:lnSpc>
            </a:pPr>
            <a:endParaRPr lang="en-US" altLang="sk-SK" sz="2400" b="1" dirty="0"/>
          </a:p>
        </p:txBody>
      </p:sp>
      <p:sp>
        <p:nvSpPr>
          <p:cNvPr id="5" name="Oval 4"/>
          <p:cNvSpPr/>
          <p:nvPr/>
        </p:nvSpPr>
        <p:spPr>
          <a:xfrm>
            <a:off x="4499992" y="1124744"/>
            <a:ext cx="4296618" cy="434487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400" dirty="0">
                <a:effectLst/>
                <a:ea typeface="Calibri" panose="020F0502020204030204" pitchFamily="34" charset="0"/>
                <a:cs typeface="Times New Roman" panose="02020603050405020304" pitchFamily="18" charset="0"/>
              </a:rPr>
              <a:t>Highly performing program</a:t>
            </a:r>
            <a:endParaRPr lang="sk-SK" sz="2400" dirty="0">
              <a:effectLst/>
              <a:ea typeface="Calibri" panose="020F0502020204030204" pitchFamily="34" charset="0"/>
              <a:cs typeface="Times New Roman" panose="02020603050405020304" pitchFamily="18" charset="0"/>
            </a:endParaRPr>
          </a:p>
        </p:txBody>
      </p:sp>
      <p:sp>
        <p:nvSpPr>
          <p:cNvPr id="6" name="Oval 5"/>
          <p:cNvSpPr/>
          <p:nvPr/>
        </p:nvSpPr>
        <p:spPr>
          <a:xfrm>
            <a:off x="5239572" y="2640925"/>
            <a:ext cx="2923112" cy="2827755"/>
          </a:xfrm>
          <a:prstGeom prst="ellipse">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400" dirty="0">
                <a:effectLst/>
                <a:ea typeface="Calibri" panose="020F0502020204030204" pitchFamily="34" charset="0"/>
                <a:cs typeface="Times New Roman" panose="02020603050405020304" pitchFamily="18" charset="0"/>
              </a:rPr>
              <a:t>Effective program</a:t>
            </a:r>
            <a:endParaRPr lang="sk-SK" sz="2400" dirty="0">
              <a:effectLs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09421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1">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1251">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1251">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uiExpand="1" build="p"/>
      <p:bldP spid="5" grpId="0" uiExpand="1"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sk-SK" altLang="sk-SK" dirty="0" err="1"/>
              <a:t>Types</a:t>
            </a:r>
            <a:r>
              <a:rPr lang="sk-SK" altLang="sk-SK" dirty="0"/>
              <a:t> of CG audit</a:t>
            </a:r>
            <a:br>
              <a:rPr lang="sk-SK" altLang="sk-SK" dirty="0"/>
            </a:br>
            <a:r>
              <a:rPr lang="sk-SK" altLang="sk-SK" dirty="0" err="1" smtClean="0"/>
              <a:t>Assurance</a:t>
            </a:r>
            <a:r>
              <a:rPr lang="sk-SK" altLang="sk-SK" dirty="0" smtClean="0"/>
              <a:t> audit of CG - </a:t>
            </a:r>
            <a:r>
              <a:rPr lang="sk-SK" altLang="sk-SK" dirty="0" err="1" smtClean="0"/>
              <a:t>process</a:t>
            </a:r>
            <a:endParaRPr lang="en-US" altLang="sk-SK" dirty="0"/>
          </a:p>
        </p:txBody>
      </p:sp>
      <p:sp>
        <p:nvSpPr>
          <p:cNvPr id="181251" name="Rectangle 3"/>
          <p:cNvSpPr>
            <a:spLocks noGrp="1" noChangeArrowheads="1"/>
          </p:cNvSpPr>
          <p:nvPr>
            <p:ph type="body" idx="1"/>
          </p:nvPr>
        </p:nvSpPr>
        <p:spPr/>
        <p:txBody>
          <a:bodyPr/>
          <a:lstStyle/>
          <a:p>
            <a:pPr marL="457200" lvl="0" indent="-457200">
              <a:buFont typeface="+mj-lt"/>
              <a:buAutoNum type="arabicPeriod"/>
            </a:pPr>
            <a:r>
              <a:rPr lang="en-US" sz="2400" dirty="0" smtClean="0"/>
              <a:t>Define </a:t>
            </a:r>
            <a:r>
              <a:rPr lang="en-US" sz="2400" dirty="0"/>
              <a:t>audit </a:t>
            </a:r>
            <a:r>
              <a:rPr lang="en-US" sz="2400" dirty="0" smtClean="0"/>
              <a:t>objective</a:t>
            </a:r>
            <a:r>
              <a:rPr lang="sk-SK" sz="2400" dirty="0" smtClean="0"/>
              <a:t> and</a:t>
            </a:r>
            <a:r>
              <a:rPr lang="en-US" sz="2400" dirty="0" smtClean="0"/>
              <a:t> Define </a:t>
            </a:r>
            <a:r>
              <a:rPr lang="en-US" sz="2400" dirty="0"/>
              <a:t>authoritative </a:t>
            </a:r>
            <a:r>
              <a:rPr lang="en-US" sz="2400" dirty="0" smtClean="0"/>
              <a:t>model</a:t>
            </a:r>
            <a:endParaRPr lang="sk-SK" sz="2400" dirty="0" smtClean="0"/>
          </a:p>
          <a:p>
            <a:pPr marL="457200" lvl="0" indent="-457200">
              <a:buFont typeface="+mj-lt"/>
              <a:buAutoNum type="arabicPeriod"/>
            </a:pPr>
            <a:r>
              <a:rPr lang="en-US" sz="2400" dirty="0" smtClean="0"/>
              <a:t>Consider </a:t>
            </a:r>
            <a:r>
              <a:rPr lang="en-US" sz="2400" dirty="0"/>
              <a:t>governance </a:t>
            </a:r>
            <a:r>
              <a:rPr lang="en-US" sz="2400" dirty="0" smtClean="0"/>
              <a:t>risks</a:t>
            </a:r>
            <a:endParaRPr lang="en-US" sz="2400" dirty="0"/>
          </a:p>
          <a:p>
            <a:pPr marL="457200" lvl="0" indent="-457200">
              <a:buFont typeface="+mj-lt"/>
              <a:buAutoNum type="arabicPeriod"/>
            </a:pPr>
            <a:r>
              <a:rPr lang="en-US" sz="2400" dirty="0" smtClean="0"/>
              <a:t>Plan </a:t>
            </a:r>
            <a:r>
              <a:rPr lang="sk-SK" sz="2400" dirty="0" err="1" smtClean="0"/>
              <a:t>engagement</a:t>
            </a:r>
            <a:r>
              <a:rPr lang="sk-SK" sz="2400" dirty="0" smtClean="0"/>
              <a:t> </a:t>
            </a:r>
            <a:r>
              <a:rPr lang="en-US" sz="2400" dirty="0" smtClean="0"/>
              <a:t>approach/program </a:t>
            </a:r>
            <a:r>
              <a:rPr lang="en-US" sz="2400" dirty="0"/>
              <a:t>and </a:t>
            </a:r>
          </a:p>
          <a:p>
            <a:pPr marL="457200" lvl="0" indent="-457200">
              <a:buFont typeface="+mj-lt"/>
              <a:buAutoNum type="arabicPeriod"/>
            </a:pPr>
            <a:r>
              <a:rPr lang="en-US" sz="2400" dirty="0" smtClean="0"/>
              <a:t>Perform audit</a:t>
            </a:r>
            <a:r>
              <a:rPr lang="sk-SK" sz="2400" dirty="0" smtClean="0"/>
              <a:t> and </a:t>
            </a:r>
            <a:r>
              <a:rPr lang="sk-SK" sz="2400" dirty="0" err="1" smtClean="0"/>
              <a:t>communicate</a:t>
            </a:r>
            <a:r>
              <a:rPr lang="sk-SK" sz="2400" dirty="0" smtClean="0"/>
              <a:t> </a:t>
            </a:r>
            <a:r>
              <a:rPr lang="sk-SK" sz="2400" dirty="0" err="1" smtClean="0"/>
              <a:t>results</a:t>
            </a:r>
            <a:endParaRPr lang="sk-SK" sz="2400" dirty="0" smtClean="0"/>
          </a:p>
          <a:p>
            <a:pPr marL="457200" lvl="0" indent="-457200">
              <a:buFont typeface="+mj-lt"/>
              <a:buAutoNum type="arabicPeriod"/>
            </a:pPr>
            <a:r>
              <a:rPr lang="sk-SK" sz="2400" dirty="0" smtClean="0"/>
              <a:t>Monitor </a:t>
            </a:r>
            <a:r>
              <a:rPr lang="sk-SK" sz="2400" dirty="0" err="1" smtClean="0"/>
              <a:t>improvement</a:t>
            </a:r>
            <a:endParaRPr lang="sk-SK" sz="2400" dirty="0" smtClean="0"/>
          </a:p>
          <a:p>
            <a:pPr marL="342900" lvl="0" indent="-342900">
              <a:buFont typeface="Arial" panose="020B0604020202020204" pitchFamily="34" charset="0"/>
              <a:buChar char="•"/>
            </a:pPr>
            <a:endParaRPr lang="sk-SK" sz="2400" dirty="0"/>
          </a:p>
          <a:p>
            <a:pPr marL="342900" lvl="0" indent="-342900">
              <a:buFont typeface="Arial" panose="020B0604020202020204" pitchFamily="34" charset="0"/>
              <a:buChar char="•"/>
            </a:pPr>
            <a:endParaRPr lang="sk-SK" sz="2400" dirty="0" smtClean="0"/>
          </a:p>
          <a:p>
            <a:pPr marL="342900" lvl="0" indent="-342900">
              <a:buFont typeface="Arial" panose="020B0604020202020204" pitchFamily="34" charset="0"/>
              <a:buChar char="•"/>
            </a:pPr>
            <a:endParaRPr lang="sk-SK" sz="2400" dirty="0"/>
          </a:p>
          <a:p>
            <a:pPr marL="342900" lvl="0" indent="-342900">
              <a:buFont typeface="Arial" panose="020B0604020202020204" pitchFamily="34" charset="0"/>
              <a:buChar char="•"/>
            </a:pPr>
            <a:endParaRPr lang="sk-SK" sz="2400" dirty="0" smtClean="0"/>
          </a:p>
          <a:p>
            <a:pPr lvl="0"/>
            <a:r>
              <a:rPr lang="sk-SK" sz="1200" b="0" dirty="0" err="1" smtClean="0"/>
              <a:t>Source</a:t>
            </a:r>
            <a:r>
              <a:rPr lang="sk-SK" sz="1200" b="0" dirty="0" smtClean="0"/>
              <a:t>: </a:t>
            </a:r>
            <a:r>
              <a:rPr lang="en-US" sz="1200" b="0" dirty="0"/>
              <a:t>IIA Practice guide on auditing organizational governance </a:t>
            </a:r>
          </a:p>
          <a:p>
            <a:pPr marL="342900" lvl="0" indent="-342900">
              <a:buFont typeface="Arial" panose="020B0604020202020204" pitchFamily="34" charset="0"/>
              <a:buChar char="•"/>
            </a:pPr>
            <a:endParaRPr lang="sk-SK" sz="2400" dirty="0" smtClean="0"/>
          </a:p>
          <a:p>
            <a:pPr lvl="1">
              <a:lnSpc>
                <a:spcPct val="90000"/>
              </a:lnSpc>
            </a:pPr>
            <a:endParaRPr lang="en-US" altLang="sk-SK" sz="2400" b="1" dirty="0"/>
          </a:p>
        </p:txBody>
      </p:sp>
    </p:spTree>
    <p:extLst>
      <p:ext uri="{BB962C8B-B14F-4D97-AF65-F5344CB8AC3E}">
        <p14:creationId xmlns="" xmlns:p14="http://schemas.microsoft.com/office/powerpoint/2010/main" val="72792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ASFONT" val="Univers55"/>
</p:tagLst>
</file>

<file path=ppt/tags/tag10.xml><?xml version="1.0" encoding="utf-8"?>
<p:tagLst xmlns:a="http://schemas.openxmlformats.org/drawingml/2006/main" xmlns:r="http://schemas.openxmlformats.org/officeDocument/2006/relationships" xmlns:p="http://schemas.openxmlformats.org/presentationml/2006/main">
  <p:tag name="FASFONT" val="Univers55"/>
</p:tagLst>
</file>

<file path=ppt/tags/tag11.xml><?xml version="1.0" encoding="utf-8"?>
<p:tagLst xmlns:a="http://schemas.openxmlformats.org/drawingml/2006/main" xmlns:r="http://schemas.openxmlformats.org/officeDocument/2006/relationships" xmlns:p="http://schemas.openxmlformats.org/presentationml/2006/main">
  <p:tag name="FASFONT" val="Univers55"/>
</p:tagLst>
</file>

<file path=ppt/tags/tag12.xml><?xml version="1.0" encoding="utf-8"?>
<p:tagLst xmlns:a="http://schemas.openxmlformats.org/drawingml/2006/main" xmlns:r="http://schemas.openxmlformats.org/officeDocument/2006/relationships" xmlns:p="http://schemas.openxmlformats.org/presentationml/2006/main">
  <p:tag name="FASFONT" val="Univers55"/>
</p:tagLst>
</file>

<file path=ppt/tags/tag13.xml><?xml version="1.0" encoding="utf-8"?>
<p:tagLst xmlns:a="http://schemas.openxmlformats.org/drawingml/2006/main" xmlns:r="http://schemas.openxmlformats.org/officeDocument/2006/relationships" xmlns:p="http://schemas.openxmlformats.org/presentationml/2006/main">
  <p:tag name="FASFONT" val="Univers55"/>
</p:tagLst>
</file>

<file path=ppt/tags/tag14.xml><?xml version="1.0" encoding="utf-8"?>
<p:tagLst xmlns:a="http://schemas.openxmlformats.org/drawingml/2006/main" xmlns:r="http://schemas.openxmlformats.org/officeDocument/2006/relationships" xmlns:p="http://schemas.openxmlformats.org/presentationml/2006/main">
  <p:tag name="FASFONT" val="Univers55"/>
</p:tagLst>
</file>

<file path=ppt/tags/tag15.xml><?xml version="1.0" encoding="utf-8"?>
<p:tagLst xmlns:a="http://schemas.openxmlformats.org/drawingml/2006/main" xmlns:r="http://schemas.openxmlformats.org/officeDocument/2006/relationships" xmlns:p="http://schemas.openxmlformats.org/presentationml/2006/main">
  <p:tag name="FASFONT" val="Univers55"/>
</p:tagLst>
</file>

<file path=ppt/tags/tag16.xml><?xml version="1.0" encoding="utf-8"?>
<p:tagLst xmlns:a="http://schemas.openxmlformats.org/drawingml/2006/main" xmlns:r="http://schemas.openxmlformats.org/officeDocument/2006/relationships" xmlns:p="http://schemas.openxmlformats.org/presentationml/2006/main">
  <p:tag name="FASFONT" val="Univers55"/>
</p:tagLst>
</file>

<file path=ppt/tags/tag17.xml><?xml version="1.0" encoding="utf-8"?>
<p:tagLst xmlns:a="http://schemas.openxmlformats.org/drawingml/2006/main" xmlns:r="http://schemas.openxmlformats.org/officeDocument/2006/relationships" xmlns:p="http://schemas.openxmlformats.org/presentationml/2006/main">
  <p:tag name="FASFONT" val="Univers55"/>
</p:tagLst>
</file>

<file path=ppt/tags/tag18.xml><?xml version="1.0" encoding="utf-8"?>
<p:tagLst xmlns:a="http://schemas.openxmlformats.org/drawingml/2006/main" xmlns:r="http://schemas.openxmlformats.org/officeDocument/2006/relationships" xmlns:p="http://schemas.openxmlformats.org/presentationml/2006/main">
  <p:tag name="FASFONT" val="Univers55"/>
</p:tagLst>
</file>

<file path=ppt/tags/tag19.xml><?xml version="1.0" encoding="utf-8"?>
<p:tagLst xmlns:a="http://schemas.openxmlformats.org/drawingml/2006/main" xmlns:r="http://schemas.openxmlformats.org/officeDocument/2006/relationships" xmlns:p="http://schemas.openxmlformats.org/presentationml/2006/main">
  <p:tag name="FASFONT" val="Univers55"/>
</p:tagLst>
</file>

<file path=ppt/tags/tag2.xml><?xml version="1.0" encoding="utf-8"?>
<p:tagLst xmlns:a="http://schemas.openxmlformats.org/drawingml/2006/main" xmlns:r="http://schemas.openxmlformats.org/officeDocument/2006/relationships" xmlns:p="http://schemas.openxmlformats.org/presentationml/2006/main">
  <p:tag name="FASFONT" val="Univers55"/>
</p:tagLst>
</file>

<file path=ppt/tags/tag20.xml><?xml version="1.0" encoding="utf-8"?>
<p:tagLst xmlns:a="http://schemas.openxmlformats.org/drawingml/2006/main" xmlns:r="http://schemas.openxmlformats.org/officeDocument/2006/relationships" xmlns:p="http://schemas.openxmlformats.org/presentationml/2006/main">
  <p:tag name="FASFONT" val="Univers55"/>
</p:tagLst>
</file>

<file path=ppt/tags/tag21.xml><?xml version="1.0" encoding="utf-8"?>
<p:tagLst xmlns:a="http://schemas.openxmlformats.org/drawingml/2006/main" xmlns:r="http://schemas.openxmlformats.org/officeDocument/2006/relationships" xmlns:p="http://schemas.openxmlformats.org/presentationml/2006/main">
  <p:tag name="FASFONT" val="Univers55"/>
</p:tagLst>
</file>

<file path=ppt/tags/tag22.xml><?xml version="1.0" encoding="utf-8"?>
<p:tagLst xmlns:a="http://schemas.openxmlformats.org/drawingml/2006/main" xmlns:r="http://schemas.openxmlformats.org/officeDocument/2006/relationships" xmlns:p="http://schemas.openxmlformats.org/presentationml/2006/main">
  <p:tag name="FASFONT" val="Univers55"/>
</p:tagLst>
</file>

<file path=ppt/tags/tag23.xml><?xml version="1.0" encoding="utf-8"?>
<p:tagLst xmlns:a="http://schemas.openxmlformats.org/drawingml/2006/main" xmlns:r="http://schemas.openxmlformats.org/officeDocument/2006/relationships" xmlns:p="http://schemas.openxmlformats.org/presentationml/2006/main">
  <p:tag name="FASFONT" val="Univers55"/>
</p:tagLst>
</file>

<file path=ppt/tags/tag24.xml><?xml version="1.0" encoding="utf-8"?>
<p:tagLst xmlns:a="http://schemas.openxmlformats.org/drawingml/2006/main" xmlns:r="http://schemas.openxmlformats.org/officeDocument/2006/relationships" xmlns:p="http://schemas.openxmlformats.org/presentationml/2006/main">
  <p:tag name="FASFONT" val="Univers55"/>
</p:tagLst>
</file>

<file path=ppt/tags/tag25.xml><?xml version="1.0" encoding="utf-8"?>
<p:tagLst xmlns:a="http://schemas.openxmlformats.org/drawingml/2006/main" xmlns:r="http://schemas.openxmlformats.org/officeDocument/2006/relationships" xmlns:p="http://schemas.openxmlformats.org/presentationml/2006/main">
  <p:tag name="FASFONT" val="Univers55"/>
</p:tagLst>
</file>

<file path=ppt/tags/tag26.xml><?xml version="1.0" encoding="utf-8"?>
<p:tagLst xmlns:a="http://schemas.openxmlformats.org/drawingml/2006/main" xmlns:r="http://schemas.openxmlformats.org/officeDocument/2006/relationships" xmlns:p="http://schemas.openxmlformats.org/presentationml/2006/main">
  <p:tag name="FASFONT" val="Univers55"/>
</p:tagLst>
</file>

<file path=ppt/tags/tag27.xml><?xml version="1.0" encoding="utf-8"?>
<p:tagLst xmlns:a="http://schemas.openxmlformats.org/drawingml/2006/main" xmlns:r="http://schemas.openxmlformats.org/officeDocument/2006/relationships" xmlns:p="http://schemas.openxmlformats.org/presentationml/2006/main">
  <p:tag name="FASFONT" val="Univers55"/>
</p:tagLst>
</file>

<file path=ppt/tags/tag28.xml><?xml version="1.0" encoding="utf-8"?>
<p:tagLst xmlns:a="http://schemas.openxmlformats.org/drawingml/2006/main" xmlns:r="http://schemas.openxmlformats.org/officeDocument/2006/relationships" xmlns:p="http://schemas.openxmlformats.org/presentationml/2006/main">
  <p:tag name="FASFONT" val="Univers55"/>
</p:tagLst>
</file>

<file path=ppt/tags/tag29.xml><?xml version="1.0" encoding="utf-8"?>
<p:tagLst xmlns:a="http://schemas.openxmlformats.org/drawingml/2006/main" xmlns:r="http://schemas.openxmlformats.org/officeDocument/2006/relationships" xmlns:p="http://schemas.openxmlformats.org/presentationml/2006/main">
  <p:tag name="FASFONT" val="Univers55"/>
</p:tagLst>
</file>

<file path=ppt/tags/tag3.xml><?xml version="1.0" encoding="utf-8"?>
<p:tagLst xmlns:a="http://schemas.openxmlformats.org/drawingml/2006/main" xmlns:r="http://schemas.openxmlformats.org/officeDocument/2006/relationships" xmlns:p="http://schemas.openxmlformats.org/presentationml/2006/main">
  <p:tag name="FASFONT" val="Univers55"/>
</p:tagLst>
</file>

<file path=ppt/tags/tag30.xml><?xml version="1.0" encoding="utf-8"?>
<p:tagLst xmlns:a="http://schemas.openxmlformats.org/drawingml/2006/main" xmlns:r="http://schemas.openxmlformats.org/officeDocument/2006/relationships" xmlns:p="http://schemas.openxmlformats.org/presentationml/2006/main">
  <p:tag name="FASFONT" val="Univers55"/>
</p:tagLst>
</file>

<file path=ppt/tags/tag31.xml><?xml version="1.0" encoding="utf-8"?>
<p:tagLst xmlns:a="http://schemas.openxmlformats.org/drawingml/2006/main" xmlns:r="http://schemas.openxmlformats.org/officeDocument/2006/relationships" xmlns:p="http://schemas.openxmlformats.org/presentationml/2006/main">
  <p:tag name="FASFONT" val="Univers55"/>
</p:tagLst>
</file>

<file path=ppt/tags/tag32.xml><?xml version="1.0" encoding="utf-8"?>
<p:tagLst xmlns:a="http://schemas.openxmlformats.org/drawingml/2006/main" xmlns:r="http://schemas.openxmlformats.org/officeDocument/2006/relationships" xmlns:p="http://schemas.openxmlformats.org/presentationml/2006/main">
  <p:tag name="FASFONT" val="Univers55"/>
</p:tagLst>
</file>

<file path=ppt/tags/tag33.xml><?xml version="1.0" encoding="utf-8"?>
<p:tagLst xmlns:a="http://schemas.openxmlformats.org/drawingml/2006/main" xmlns:r="http://schemas.openxmlformats.org/officeDocument/2006/relationships" xmlns:p="http://schemas.openxmlformats.org/presentationml/2006/main">
  <p:tag name="FASFONT" val="Univers55"/>
</p:tagLst>
</file>

<file path=ppt/tags/tag34.xml><?xml version="1.0" encoding="utf-8"?>
<p:tagLst xmlns:a="http://schemas.openxmlformats.org/drawingml/2006/main" xmlns:r="http://schemas.openxmlformats.org/officeDocument/2006/relationships" xmlns:p="http://schemas.openxmlformats.org/presentationml/2006/main">
  <p:tag name="FASFONT" val="Univers55"/>
</p:tagLst>
</file>

<file path=ppt/tags/tag35.xml><?xml version="1.0" encoding="utf-8"?>
<p:tagLst xmlns:a="http://schemas.openxmlformats.org/drawingml/2006/main" xmlns:r="http://schemas.openxmlformats.org/officeDocument/2006/relationships" xmlns:p="http://schemas.openxmlformats.org/presentationml/2006/main">
  <p:tag name="FASFONT" val="Univers55"/>
</p:tagLst>
</file>

<file path=ppt/tags/tag36.xml><?xml version="1.0" encoding="utf-8"?>
<p:tagLst xmlns:a="http://schemas.openxmlformats.org/drawingml/2006/main" xmlns:r="http://schemas.openxmlformats.org/officeDocument/2006/relationships" xmlns:p="http://schemas.openxmlformats.org/presentationml/2006/main">
  <p:tag name="FASFONT" val="Univers55"/>
</p:tagLst>
</file>

<file path=ppt/tags/tag37.xml><?xml version="1.0" encoding="utf-8"?>
<p:tagLst xmlns:a="http://schemas.openxmlformats.org/drawingml/2006/main" xmlns:r="http://schemas.openxmlformats.org/officeDocument/2006/relationships" xmlns:p="http://schemas.openxmlformats.org/presentationml/2006/main">
  <p:tag name="FASFONT" val="Univers55"/>
</p:tagLst>
</file>

<file path=ppt/tags/tag38.xml><?xml version="1.0" encoding="utf-8"?>
<p:tagLst xmlns:a="http://schemas.openxmlformats.org/drawingml/2006/main" xmlns:r="http://schemas.openxmlformats.org/officeDocument/2006/relationships" xmlns:p="http://schemas.openxmlformats.org/presentationml/2006/main">
  <p:tag name="FASFONT" val="Univers55"/>
</p:tagLst>
</file>

<file path=ppt/tags/tag39.xml><?xml version="1.0" encoding="utf-8"?>
<p:tagLst xmlns:a="http://schemas.openxmlformats.org/drawingml/2006/main" xmlns:r="http://schemas.openxmlformats.org/officeDocument/2006/relationships" xmlns:p="http://schemas.openxmlformats.org/presentationml/2006/main">
  <p:tag name="FASFONT" val="Univers55"/>
</p:tagLst>
</file>

<file path=ppt/tags/tag4.xml><?xml version="1.0" encoding="utf-8"?>
<p:tagLst xmlns:a="http://schemas.openxmlformats.org/drawingml/2006/main" xmlns:r="http://schemas.openxmlformats.org/officeDocument/2006/relationships" xmlns:p="http://schemas.openxmlformats.org/presentationml/2006/main">
  <p:tag name="FASFONT" val="Univers55"/>
</p:tagLst>
</file>

<file path=ppt/tags/tag40.xml><?xml version="1.0" encoding="utf-8"?>
<p:tagLst xmlns:a="http://schemas.openxmlformats.org/drawingml/2006/main" xmlns:r="http://schemas.openxmlformats.org/officeDocument/2006/relationships" xmlns:p="http://schemas.openxmlformats.org/presentationml/2006/main">
  <p:tag name="FASFONT" val="Univers55"/>
</p:tagLst>
</file>

<file path=ppt/tags/tag41.xml><?xml version="1.0" encoding="utf-8"?>
<p:tagLst xmlns:a="http://schemas.openxmlformats.org/drawingml/2006/main" xmlns:r="http://schemas.openxmlformats.org/officeDocument/2006/relationships" xmlns:p="http://schemas.openxmlformats.org/presentationml/2006/main">
  <p:tag name="FASFONT" val="Univers55"/>
</p:tagLst>
</file>

<file path=ppt/tags/tag42.xml><?xml version="1.0" encoding="utf-8"?>
<p:tagLst xmlns:a="http://schemas.openxmlformats.org/drawingml/2006/main" xmlns:r="http://schemas.openxmlformats.org/officeDocument/2006/relationships" xmlns:p="http://schemas.openxmlformats.org/presentationml/2006/main">
  <p:tag name="FASFONT" val="Univers55"/>
</p:tagLst>
</file>

<file path=ppt/tags/tag43.xml><?xml version="1.0" encoding="utf-8"?>
<p:tagLst xmlns:a="http://schemas.openxmlformats.org/drawingml/2006/main" xmlns:r="http://schemas.openxmlformats.org/officeDocument/2006/relationships" xmlns:p="http://schemas.openxmlformats.org/presentationml/2006/main">
  <p:tag name="FASFONT" val="Univers55"/>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_qu6PPRfjEOxN4czDL8HmA"/>
</p:tagLst>
</file>

<file path=ppt/tags/tag5.xml><?xml version="1.0" encoding="utf-8"?>
<p:tagLst xmlns:a="http://schemas.openxmlformats.org/drawingml/2006/main" xmlns:r="http://schemas.openxmlformats.org/officeDocument/2006/relationships" xmlns:p="http://schemas.openxmlformats.org/presentationml/2006/main">
  <p:tag name="FASFONT" val="Univers55"/>
</p:tagLst>
</file>

<file path=ppt/tags/tag6.xml><?xml version="1.0" encoding="utf-8"?>
<p:tagLst xmlns:a="http://schemas.openxmlformats.org/drawingml/2006/main" xmlns:r="http://schemas.openxmlformats.org/officeDocument/2006/relationships" xmlns:p="http://schemas.openxmlformats.org/presentationml/2006/main">
  <p:tag name="FASFONT" val="Univers55"/>
</p:tagLst>
</file>

<file path=ppt/tags/tag7.xml><?xml version="1.0" encoding="utf-8"?>
<p:tagLst xmlns:a="http://schemas.openxmlformats.org/drawingml/2006/main" xmlns:r="http://schemas.openxmlformats.org/officeDocument/2006/relationships" xmlns:p="http://schemas.openxmlformats.org/presentationml/2006/main">
  <p:tag name="FASFONT" val="Univers55"/>
</p:tagLst>
</file>

<file path=ppt/tags/tag8.xml><?xml version="1.0" encoding="utf-8"?>
<p:tagLst xmlns:a="http://schemas.openxmlformats.org/drawingml/2006/main" xmlns:r="http://schemas.openxmlformats.org/officeDocument/2006/relationships" xmlns:p="http://schemas.openxmlformats.org/presentationml/2006/main">
  <p:tag name="FASFONT" val="Univers55"/>
</p:tagLst>
</file>

<file path=ppt/tags/tag9.xml><?xml version="1.0" encoding="utf-8"?>
<p:tagLst xmlns:a="http://schemas.openxmlformats.org/drawingml/2006/main" xmlns:r="http://schemas.openxmlformats.org/officeDocument/2006/relationships" xmlns:p="http://schemas.openxmlformats.org/presentationml/2006/main">
  <p:tag name="FASFONT" val="Univers55"/>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lIns="54000" tIns="54000" rIns="54000" bIns="54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000" tIns="54000" rIns="54000" bIns="54000" rtlCol="0">
        <a:noAutofit/>
      </a:bodyPr>
      <a:lstStyle>
        <a:defPPr>
          <a:defRPr sz="900" dirty="0" smtClean="0">
            <a:latin typeface="Arial" pitchFamily="34" charset="0"/>
            <a:cs typeface="Arial" pitchFamily="34" charset="0"/>
          </a:defRPr>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extLst>
    <a:ext uri="{05A4C25C-085E-4340-85A3-A5531E510DB2}">
      <thm15:themeFamily xmlns="" xmlns:thm15="http://schemas.microsoft.com/office/thememl/2012/main" name="KPMG Screen Standard Template.potx" id="{779F6E95-8C5A-4C7E-A904-C532B979B369}" vid="{C9F3204A-873C-42D8-83C0-C6D2B8B492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KPMG Screen Standard Template</Template>
  <TotalTime>4380</TotalTime>
  <Words>1890</Words>
  <Application>Microsoft Office PowerPoint</Application>
  <PresentationFormat>On-screen Show (4:3)</PresentationFormat>
  <Paragraphs>326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CREATE SCREEN</vt:lpstr>
      <vt:lpstr>Audit of Corporate Governance</vt:lpstr>
      <vt:lpstr>Introduction ...</vt:lpstr>
      <vt:lpstr>Agenda</vt:lpstr>
      <vt:lpstr>Setting up the context CG definition</vt:lpstr>
      <vt:lpstr>Setting up the context  Stimulus for Corporate Governance </vt:lpstr>
      <vt:lpstr>Why audit of CG</vt:lpstr>
      <vt:lpstr>Why audit of CG What investors want to know?</vt:lpstr>
      <vt:lpstr>Types of CG audit</vt:lpstr>
      <vt:lpstr>Types of CG audit Assurance audit of CG - process</vt:lpstr>
      <vt:lpstr>7 principles of soft governance</vt:lpstr>
      <vt:lpstr>Types of CG audit Performance audit - process</vt:lpstr>
      <vt:lpstr>KPMG GRC Model</vt:lpstr>
      <vt:lpstr>IA focus areas</vt:lpstr>
      <vt:lpstr>IA focus areas Principles of Corporate Governance (EBA)</vt:lpstr>
      <vt:lpstr>Key audit observations</vt:lpstr>
      <vt:lpstr>Specifics of CG in Slovakia</vt:lpstr>
      <vt:lpstr>Did you know?</vt:lpstr>
      <vt:lpstr>Slide 17</vt:lpstr>
      <vt:lpstr>FAQ</vt:lpstr>
      <vt:lpstr>Thank you</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and IA</dc:title>
  <dc:creator>Kaceriak, Viliam</dc:creator>
  <cp:lastModifiedBy>Your User Name</cp:lastModifiedBy>
  <cp:revision>86</cp:revision>
  <cp:lastPrinted>2015-10-19T12:51:41Z</cp:lastPrinted>
  <dcterms:created xsi:type="dcterms:W3CDTF">2015-01-05T09:54:14Z</dcterms:created>
  <dcterms:modified xsi:type="dcterms:W3CDTF">2015-10-21T06:22:23Z</dcterms:modified>
</cp:coreProperties>
</file>