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3.png" ContentType="image/png"/>
  <Override PartName="/ppt/media/image10.png" ContentType="image/png"/>
  <Override PartName="/ppt/media/image15.png" ContentType="image/png"/>
  <Override PartName="/ppt/media/image9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12.jpeg" ContentType="image/jpe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4.jpeg" ContentType="image/jpeg"/>
  <Override PartName="/ppt/media/image11.png" ContentType="image/pn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805612" cy="99393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C9683D0-D869-449C-9E2E-9D6BE0444BAE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8F18E5E-EA82-4DBE-A4ED-17971B55AD2E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CBD079A-A98B-44C6-AE61-C179E8DF8AD8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53EC9C4-000D-47C8-910B-930F39EF1F83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0036982-B16B-4AAF-B6A7-73C55DB6D01E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A7EA21F-4BBC-4CA7-AEAE-A5D6FCA69067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0218717-483A-4694-892D-58E829A7450D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38248460-1AE4-4EF4-9760-35C5194AA8CE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9ABE50C-19B3-4DA9-A235-1C683EA0852B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17A14E2-154B-4856-86D9-39526FAB5F32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  <a:p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A682A7E-94D4-4A32-9C17-1B952091F515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B7F1B60-1D05-4139-B5C7-5B069D8F9618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680400" y="4721040"/>
            <a:ext cx="5444280" cy="4472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3854880" y="9440640"/>
            <a:ext cx="294876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208EB80-8A30-4755-962B-807B515867FA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65160" y="69840"/>
            <a:ext cx="9012960" cy="669168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3/30/15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F029C4D4-D841-4EFC-B443-CA2A6E6B9427}" type="slidenum">
              <a:rPr lang="en-US" sz="1400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7" name="CustomShape 8"/>
          <p:cNvSpPr/>
          <p:nvPr/>
        </p:nvSpPr>
        <p:spPr>
          <a:xfrm>
            <a:off x="63000" y="1449360"/>
            <a:ext cx="9021240" cy="1527120"/>
          </a:xfrm>
          <a:prstGeom prst="rect">
            <a:avLst/>
          </a:prstGeom>
          <a:solidFill>
            <a:srgbClr val="bf1e2e"/>
          </a:solidFill>
          <a:ln w="19080">
            <a:noFill/>
          </a:ln>
        </p:spPr>
      </p:sp>
      <p:sp>
        <p:nvSpPr>
          <p:cNvPr id="8" name="CustomShape 9"/>
          <p:cNvSpPr/>
          <p:nvPr/>
        </p:nvSpPr>
        <p:spPr>
          <a:xfrm>
            <a:off x="63000" y="1396800"/>
            <a:ext cx="9021240" cy="120240"/>
          </a:xfrm>
          <a:prstGeom prst="rect">
            <a:avLst/>
          </a:prstGeom>
          <a:solidFill>
            <a:srgbClr val="e5b1ab"/>
          </a:solidFill>
          <a:ln w="19080">
            <a:noFill/>
          </a:ln>
        </p:spPr>
      </p:sp>
      <p:sp>
        <p:nvSpPr>
          <p:cNvPr id="9" name="CustomShape 10"/>
          <p:cNvSpPr/>
          <p:nvPr/>
        </p:nvSpPr>
        <p:spPr>
          <a:xfrm>
            <a:off x="63000" y="2976480"/>
            <a:ext cx="9021240" cy="110160"/>
          </a:xfrm>
          <a:prstGeom prst="rect">
            <a:avLst/>
          </a:prstGeom>
          <a:solidFill>
            <a:srgbClr val="918485"/>
          </a:solidFill>
          <a:ln w="19080">
            <a:noFill/>
          </a:ln>
        </p:spPr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lIns="90000" rIns="90000" tIns="45000" bIns="91440" anchor="ctr"/>
          <a:p>
            <a:pPr algn="ctr">
              <a:lnSpc>
                <a:spcPct val="100000"/>
              </a:lnSpc>
            </a:pPr>
            <a:r>
              <a:rPr lang="sk-SK" sz="4000">
                <a:solidFill>
                  <a:srgbClr val="ffffff"/>
                </a:solidFill>
                <a:latin typeface="Franklin Gothic Book"/>
              </a:rPr>
              <a:t>Click to edit the title text formatKliknite sem a upravte štýl predlohy nadpisov.</a:t>
            </a:r>
            <a:endParaRPr/>
          </a:p>
        </p:txBody>
      </p:sp>
      <p:pic>
        <p:nvPicPr>
          <p:cNvPr id="11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660360" y="5733360"/>
            <a:ext cx="2270160" cy="915480"/>
          </a:xfrm>
          <a:prstGeom prst="rect">
            <a:avLst/>
          </a:prstGeom>
          <a:ln w="9360">
            <a:noFill/>
          </a:ln>
        </p:spPr>
      </p:pic>
      <p:sp>
        <p:nvSpPr>
          <p:cNvPr id="12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sk-SK" sz="2600"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000"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000"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000"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000"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000">
                <a:latin typeface="Perpetu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 sz="2000">
                <a:latin typeface="Perpetua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48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sk-SK" sz="4000">
                <a:solidFill>
                  <a:srgbClr val="696464"/>
                </a:solidFill>
                <a:latin typeface="Franklin Gothic Book"/>
              </a:rPr>
              <a:t>Click to edit the title text formatKliknite sem a upravte štýl predlohy nadpisov.</a:t>
            </a:r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3/30/15</a:t>
            </a:r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52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14D0B07-5275-4FB9-BF0F-6397FF615EB1}" type="slidenum">
              <a:rPr lang="en-US" sz="1400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Seventh Outline LevelKliknite sem a upravte štýly predlohy textu.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400">
                <a:solidFill>
                  <a:srgbClr val="000000"/>
                </a:solidFill>
                <a:latin typeface="Perpetu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Tretia úroveň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Štvrtá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o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Piata úroveň</a:t>
            </a:r>
            <a:endParaRPr/>
          </a:p>
        </p:txBody>
      </p:sp>
      <p:pic>
        <p:nvPicPr>
          <p:cNvPr id="54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660360" y="5733360"/>
            <a:ext cx="2270160" cy="915480"/>
          </a:xfrm>
          <a:prstGeom prst="rect">
            <a:avLst/>
          </a:prstGeom>
          <a:ln w="936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90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91" name="PlaceHolder 3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3/30/15</a:t>
            </a:r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93" name="PlaceHolder 5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50B55A3E-39E6-4EB8-B75D-7A6BBF5FA83C}" type="slidenum">
              <a:rPr lang="en-US" sz="1400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9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sk-SK">
                <a:latin typeface="Perpetua"/>
              </a:rPr>
              <a:t>Click to edit the title text format</a:t>
            </a:r>
            <a:endParaRPr/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sk-SK" sz="2600">
                <a:latin typeface="Perpetu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000">
                <a:latin typeface="Perpetu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000">
                <a:latin typeface="Perpetu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000">
                <a:latin typeface="Perpetu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000">
                <a:latin typeface="Perpet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000">
                <a:latin typeface="Perpetu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 sz="2000">
                <a:latin typeface="Perpetua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295280" y="3200400"/>
            <a:ext cx="6400440" cy="15998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000000"/>
                </a:solidFill>
                <a:latin typeface="Calibri"/>
              </a:rPr>
              <a:t>JUDr. Jana Pagáčová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000000"/>
                </a:solidFill>
                <a:latin typeface="Calibri"/>
              </a:rPr>
              <a:t>partner/advokát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696464"/>
                </a:solidFill>
                <a:latin typeface="Calibri"/>
              </a:rPr>
              <a:t>Squire Patton Boggs s.r.o.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lIns="90000" rIns="90000" tIns="45000" bIns="91440" anchor="ctr"/>
          <a:p>
            <a:pPr algn="ctr">
              <a:lnSpc>
                <a:spcPct val="100000"/>
              </a:lnSpc>
            </a:pPr>
            <a:r>
              <a:rPr lang="sk-SK" sz="4000">
                <a:solidFill>
                  <a:srgbClr val="ffffff"/>
                </a:solidFill>
                <a:latin typeface="Calibri"/>
              </a:rPr>
              <a:t>Vzťah medzi spoločnosťou a</a:t>
            </a:r>
            <a:r>
              <a:rPr lang="sk-SK" sz="4000">
                <a:solidFill>
                  <a:srgbClr val="ffffff"/>
                </a:solidFill>
                <a:latin typeface="Calibri"/>
              </a:rPr>
              <a:t>
</a:t>
            </a:r>
            <a:r>
              <a:rPr lang="sk-SK" sz="4000">
                <a:solidFill>
                  <a:srgbClr val="ffffff"/>
                </a:solidFill>
                <a:latin typeface="Calibri"/>
              </a:rPr>
              <a:t>členom dozornej rady</a:t>
            </a:r>
            <a:endParaRPr/>
          </a:p>
        </p:txBody>
      </p:sp>
      <p:pic>
        <p:nvPicPr>
          <p:cNvPr id="13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5661360"/>
            <a:ext cx="2699640" cy="89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1" lang="sk-SK" sz="3600">
                <a:solidFill>
                  <a:srgbClr val="c00000"/>
                </a:solidFill>
                <a:latin typeface="Calibri"/>
              </a:rPr>
              <a:t>Zmluva o výkone funkcie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899640" y="162864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zmluva obvykle upravuje nasledovné okruhy:</a:t>
            </a:r>
            <a:endParaRPr/>
          </a:p>
          <a:p>
            <a:pPr lvl="1" algn="just">
              <a:lnSpc>
                <a:spcPct val="100000"/>
              </a:lnSpc>
              <a:buSzPct val="85000"/>
              <a:buFont typeface="Wingdings" charset="2"/>
              <a:buChar char="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predmet zmluvy</a:t>
            </a:r>
            <a:endParaRPr/>
          </a:p>
          <a:p>
            <a:pPr lvl="1" algn="just">
              <a:lnSpc>
                <a:spcPct val="100000"/>
              </a:lnSpc>
              <a:buSzPct val="85000"/>
              <a:buFont typeface="Wingdings" charset="2"/>
              <a:buChar char="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schválenie </a:t>
            </a:r>
            <a:endParaRPr/>
          </a:p>
          <a:p>
            <a:pPr lvl="1" algn="just">
              <a:lnSpc>
                <a:spcPct val="100000"/>
              </a:lnSpc>
              <a:buSzPct val="85000"/>
              <a:buFont typeface="Wingdings" charset="2"/>
              <a:buChar char="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určenie odmeny</a:t>
            </a:r>
            <a:endParaRPr/>
          </a:p>
          <a:p>
            <a:pPr lvl="1" algn="just">
              <a:lnSpc>
                <a:spcPct val="100000"/>
              </a:lnSpc>
              <a:buSzPct val="85000"/>
              <a:buFont typeface="Wingdings" charset="2"/>
              <a:buChar char="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ustanovenia o zodpovednosti za škodu</a:t>
            </a:r>
            <a:endParaRPr/>
          </a:p>
          <a:p>
            <a:pPr lvl="1" algn="just">
              <a:lnSpc>
                <a:spcPct val="100000"/>
              </a:lnSpc>
              <a:buSzPct val="85000"/>
              <a:buFont typeface="Wingdings" charset="2"/>
              <a:buChar char="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ustanovenia o zákaze konkurencie</a:t>
            </a:r>
            <a:endParaRPr/>
          </a:p>
          <a:p>
            <a:pPr lvl="1" algn="just">
              <a:lnSpc>
                <a:spcPct val="100000"/>
              </a:lnSpc>
              <a:buSzPct val="85000"/>
              <a:buFont typeface="Wingdings" charset="2"/>
              <a:buChar char="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povinnosť mlčanlivosti</a:t>
            </a:r>
            <a:endParaRPr/>
          </a:p>
          <a:p>
            <a:pPr lvl="1" algn="just">
              <a:lnSpc>
                <a:spcPct val="100000"/>
              </a:lnSpc>
              <a:buSzPct val="85000"/>
              <a:buFont typeface="Wingdings" charset="2"/>
              <a:buChar char="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ukončenie zmluvy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159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59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159">
                                            <p:txEl>
                                              <p:pRg st="4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59">
                                            <p:txEl>
                                              <p:pRg st="4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159">
                                            <p:txEl>
                                              <p:pRg st="5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159">
                                            <p:txEl>
                                              <p:pRg st="5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159">
                                            <p:txEl>
                                              <p:pRg st="7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159">
                                            <p:txEl>
                                              <p:pRg st="7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5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159">
                                            <p:txEl>
                                              <p:pRg st="85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159">
                                            <p:txEl>
                                              <p:pRg st="85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22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159">
                                            <p:txEl>
                                              <p:pRg st="122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500" fill="hold"/>
                                        <p:tgtEl>
                                          <p:spTgt spid="159">
                                            <p:txEl>
                                              <p:pRg st="122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55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159">
                                            <p:txEl>
                                              <p:pRg st="155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159">
                                            <p:txEl>
                                              <p:pRg st="155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78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159">
                                            <p:txEl>
                                              <p:pRg st="178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159">
                                            <p:txEl>
                                              <p:pRg st="178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83640" y="105264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sk-SK" sz="3600">
                <a:solidFill>
                  <a:srgbClr val="bf1e2e"/>
                </a:solidFill>
                <a:latin typeface="Calibri"/>
              </a:rPr>
              <a:t>Ďakujem za pozornosť!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sk-SK" sz="2800">
                <a:solidFill>
                  <a:srgbClr val="000000"/>
                </a:solidFill>
                <a:latin typeface="Calibri"/>
              </a:rPr>
              <a:t>JUDr. Jana Pagáčová</a:t>
            </a:r>
            <a:endParaRPr/>
          </a:p>
          <a:p>
            <a:pPr algn="ctr">
              <a:lnSpc>
                <a:spcPct val="100000"/>
              </a:lnSpc>
            </a:pPr>
            <a:r>
              <a:rPr lang="sk-SK" sz="2800">
                <a:solidFill>
                  <a:srgbClr val="000000"/>
                </a:solidFill>
                <a:latin typeface="Calibri"/>
              </a:rPr>
              <a:t>partner/advokát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61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04000" y="4005000"/>
            <a:ext cx="2699640" cy="8996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83640" y="98064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sk-SK" sz="1600">
                <a:solidFill>
                  <a:srgbClr val="000000"/>
                </a:solidFill>
                <a:latin typeface="Calibri"/>
              </a:rPr>
              <a:t>Vylúčenie právneho poradenstva</a:t>
            </a:r>
            <a:endParaRPr/>
          </a:p>
          <a:p>
            <a:pPr algn="just">
              <a:lnSpc>
                <a:spcPct val="100000"/>
              </a:lnSpc>
            </a:pPr>
            <a:r>
              <a:rPr lang="sk-SK" sz="1600">
                <a:solidFill>
                  <a:srgbClr val="000000"/>
                </a:solidFill>
                <a:latin typeface="Calibri"/>
              </a:rPr>
              <a:t>Advokátska kancelária Squire Patton Boggs sprístupňuje informácie v tejto prezentácii len pre informačné účely. Obsah akýchkoľvek informácií obsiahnutých v tejto prezentácii nepredstavuje právnu radu. Informácie uvedené v tejto prezentácii sa nemusia vzťahovať na Vašu konkrétnu situáciu alebo okolnosti, preto pred tým, ako sa spoľahnete na akékoľvek informácie uvedené v tejto prezentácii, mali by ste najprv požiadať o právnu radu právneho zástupcu. Okrem toho, informácie uvedené v tejto prezentácii nemusia byť z právneho hľadiska aktuálne a nemusia sa vzťahovať na právny poriadok Vášho štátu. Z tohto dôvodu by ste na základe akýchkoľvek informácií obsiahnutých v tejto prezentácii nemali prijať žiadne právne kroky pokým Vám nebude poskytnutá právna rada právneho zástupcu oprávneného poskytovať právne služby vo Vašom štáte.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sk-SK" sz="1600">
                <a:solidFill>
                  <a:srgbClr val="000000"/>
                </a:solidFill>
                <a:latin typeface="Calibri"/>
              </a:rPr>
              <a:t>Vlastníctvo informácií</a:t>
            </a:r>
            <a:endParaRPr/>
          </a:p>
          <a:p>
            <a:pPr algn="just">
              <a:lnSpc>
                <a:spcPct val="100000"/>
              </a:lnSpc>
            </a:pPr>
            <a:r>
              <a:rPr lang="sk-SK" sz="1600">
                <a:solidFill>
                  <a:srgbClr val="000000"/>
                </a:solidFill>
                <a:latin typeface="Calibri"/>
              </a:rPr>
              <a:t>Akýkoľvek obsah, text, obrázky, údaje, informácie a iný materiál zobrazený, sprístupnený alebo uvedený  v tejto prezentácii (ďalej len „Obsah“), vrátane akýchkoľvek práv duševného vlastníctva spojených s Obsahom (najmä ochranných známok a autorských práv) (ďalej len „Práva duševného vlastníctva“) je predmetom ochrany na základe príslušných právnych predpisov vzťahujúcich sa na práva duševného vlastníctva. Vezmite, prosím, na vedomie, že všetky informácie uvedené v tejto prezentácii sú, pokiaľ nie je uvedené inak, chránené autorským právom, a nemôžu byť použité bez písomného súhlasu zo strany príslušnej oprávnenej osoby.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1" lang="sk-SK" sz="3600">
                <a:solidFill>
                  <a:srgbClr val="c00000"/>
                </a:solidFill>
                <a:latin typeface="Calibri"/>
              </a:rPr>
              <a:t>Vzťah medzi spoločnosťou a </a:t>
            </a:r>
            <a:r>
              <a:rPr b="1" lang="sk-SK" sz="3600">
                <a:solidFill>
                  <a:srgbClr val="c00000"/>
                </a:solidFill>
                <a:latin typeface="Calibri"/>
              </a:rPr>
              <a:t>
</a:t>
            </a:r>
            <a:r>
              <a:rPr b="1" lang="sk-SK" sz="3600">
                <a:solidFill>
                  <a:srgbClr val="c00000"/>
                </a:solidFill>
                <a:latin typeface="Calibri"/>
              </a:rPr>
              <a:t>členom dozornej rady 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914400" y="1772640"/>
            <a:ext cx="7772040" cy="42465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800">
                <a:solidFill>
                  <a:srgbClr val="000000"/>
                </a:solidFill>
                <a:latin typeface="Calibri"/>
              </a:rPr>
              <a:t>vzťah medzi spoločnosťou a členom dozornej rady - </a:t>
            </a:r>
            <a:r>
              <a:rPr b="1" lang="sk-SK" sz="2800">
                <a:solidFill>
                  <a:srgbClr val="000000"/>
                </a:solidFill>
                <a:latin typeface="Calibri"/>
              </a:rPr>
              <a:t>obchodnoprávna povaha</a:t>
            </a:r>
            <a:r>
              <a:rPr lang="sk-SK" sz="2800">
                <a:solidFill>
                  <a:srgbClr val="000000"/>
                </a:solidFill>
                <a:latin typeface="Calibri"/>
              </a:rPr>
              <a:t>, nie je možné dohodnúť inak </a:t>
            </a:r>
            <a:endParaRPr/>
          </a:p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800">
                <a:solidFill>
                  <a:srgbClr val="000000"/>
                </a:solidFill>
                <a:latin typeface="Calibri"/>
              </a:rPr>
              <a:t>tzv. </a:t>
            </a:r>
            <a:r>
              <a:rPr b="1" lang="sk-SK" sz="2800" u="sng">
                <a:solidFill>
                  <a:srgbClr val="000000"/>
                </a:solidFill>
                <a:latin typeface="Calibri"/>
              </a:rPr>
              <a:t>absolútny obchod </a:t>
            </a:r>
            <a:r>
              <a:rPr lang="sk-SK" sz="2800">
                <a:solidFill>
                  <a:srgbClr val="000000"/>
                </a:solidFill>
                <a:latin typeface="Calibri"/>
              </a:rPr>
              <a:t>podľa § 261 ods. 6, písm. a) ObchZ)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83640" y="3933000"/>
            <a:ext cx="4320000" cy="18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39">
                                            <p:txEl>
                                              <p:p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39">
                                            <p:txEl>
                                              <p:p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0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9">
                                            <p:txEl>
                                              <p:pRg st="10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39">
                                            <p:txEl>
                                              <p:pRg st="10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1" lang="sk-SK" sz="3600">
                <a:solidFill>
                  <a:srgbClr val="c00000"/>
                </a:solidFill>
                <a:latin typeface="Calibri"/>
              </a:rPr>
              <a:t>Vzťah medzi spoločnosťou a </a:t>
            </a:r>
            <a:r>
              <a:rPr b="1" lang="sk-SK" sz="3600">
                <a:solidFill>
                  <a:srgbClr val="c00000"/>
                </a:solidFill>
                <a:latin typeface="Calibri"/>
              </a:rPr>
              <a:t>
</a:t>
            </a:r>
            <a:r>
              <a:rPr b="1" lang="sk-SK" sz="3600">
                <a:solidFill>
                  <a:srgbClr val="c00000"/>
                </a:solidFill>
                <a:latin typeface="Calibri"/>
              </a:rPr>
              <a:t>členom dozornej rady 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899640" y="1700640"/>
            <a:ext cx="7772040" cy="43185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9600">
                <a:solidFill>
                  <a:srgbClr val="000000"/>
                </a:solidFill>
                <a:latin typeface="Calibri"/>
              </a:rPr>
              <a:t>Primeraná aplikácia § 66 ods. 3 ObchZ: „Vzťah medzi spoločnosťou a členom orgánu spoločnosti alebo spoločníkom pri zariaďovaní záležitostí spoločnosti sa spravuje </a:t>
            </a:r>
            <a:r>
              <a:rPr lang="sk-SK" sz="9600" u="sng">
                <a:solidFill>
                  <a:srgbClr val="000000"/>
                </a:solidFill>
                <a:latin typeface="Calibri"/>
              </a:rPr>
              <a:t>primerane ustanoveniami o mandátnej zmluve</a:t>
            </a:r>
            <a:r>
              <a:rPr lang="sk-SK" sz="9600">
                <a:solidFill>
                  <a:srgbClr val="000000"/>
                </a:solidFill>
                <a:latin typeface="Calibri"/>
              </a:rPr>
              <a:t>, ak </a:t>
            </a:r>
            <a:r>
              <a:rPr lang="sk-SK" sz="9600" u="sng">
                <a:solidFill>
                  <a:srgbClr val="000000"/>
                </a:solidFill>
                <a:latin typeface="Calibri"/>
              </a:rPr>
              <a:t>zo zmluvy o výkone funkcie</a:t>
            </a:r>
            <a:r>
              <a:rPr lang="sk-SK" sz="9600">
                <a:solidFill>
                  <a:srgbClr val="000000"/>
                </a:solidFill>
                <a:latin typeface="Calibri"/>
              </a:rPr>
              <a:t> uzatvorenej medzi spoločnosťou a členom orgánu spoločnosti alebo spoločníkom, </a:t>
            </a:r>
            <a:r>
              <a:rPr b="1" lang="sk-SK" sz="9600">
                <a:solidFill>
                  <a:srgbClr val="000000"/>
                </a:solidFill>
                <a:latin typeface="Calibri"/>
              </a:rPr>
              <a:t>ak bola zmluva o výkone funkcie uzavretá </a:t>
            </a:r>
            <a:r>
              <a:rPr lang="sk-SK" sz="9600">
                <a:solidFill>
                  <a:srgbClr val="000000"/>
                </a:solidFill>
                <a:latin typeface="Calibri"/>
              </a:rPr>
              <a:t>alebo zo zákona nevyplýva iné určenie práv a povinností. Zmluva o výkone funkcie musí mať písomnú formu a musí ju schváliť valné zhromaždenie spoločnosti alebo písomne všetci spoločníci, ktorí ručia za záväzky spoločnosti neobmedzene. Stanovy akciovej spoločnosti môžu určiť, že zmluvu o výkone funkcie člena predstavenstva schvaľuje dozorná rada.“</a:t>
            </a:r>
            <a:endParaRPr/>
          </a:p>
          <a:p>
            <a:pPr>
              <a:lnSpc>
                <a:spcPct val="100000"/>
              </a:lnSpc>
            </a:pPr>
            <a:r>
              <a:rPr lang="sk-SK" sz="4600">
                <a:solidFill>
                  <a:srgbClr val="000000"/>
                </a:solidFill>
                <a:latin typeface="Calibri"/>
              </a:rPr>
              <a:t>	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7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42">
                                            <p:txEl>
                                              <p:pRg st="0" end="7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42">
                                            <p:txEl>
                                              <p:pRg st="0" end="7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" dur="500"/>
                                        <p:tgtEl>
                                          <p:spTgt spid="142">
                                            <p:txEl>
                                              <p:pRg st="0" end="7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1" lang="sk-SK" sz="4000">
                <a:solidFill>
                  <a:srgbClr val="c00000"/>
                </a:solidFill>
                <a:latin typeface="Calibri"/>
              </a:rPr>
              <a:t>Vzťah medzi spoločnosťou a </a:t>
            </a:r>
            <a:r>
              <a:rPr b="1" lang="sk-SK" sz="4000">
                <a:solidFill>
                  <a:srgbClr val="c00000"/>
                </a:solidFill>
                <a:latin typeface="Calibri"/>
              </a:rPr>
              <a:t>
</a:t>
            </a:r>
            <a:r>
              <a:rPr b="1" lang="sk-SK" sz="4000">
                <a:solidFill>
                  <a:srgbClr val="c00000"/>
                </a:solidFill>
                <a:latin typeface="Calibri"/>
              </a:rPr>
              <a:t>členom dozornej rady 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r>
              <a:rPr lang="sk-SK" sz="2400">
                <a:solidFill>
                  <a:srgbClr val="000000"/>
                </a:solidFill>
                <a:latin typeface="Calibri"/>
              </a:rPr>
              <a:t>Možná úprava vzťahu medzi členom štatutárneho orgánu a spoločnosťou:</a:t>
            </a:r>
            <a:endParaRPr/>
          </a:p>
          <a:p>
            <a:pPr lvl="4" algn="just">
              <a:lnSpc>
                <a:spcPct val="100000"/>
              </a:lnSpc>
              <a:buFont typeface="Wingdings" charset="2"/>
              <a:buChar char=""/>
            </a:pPr>
            <a:r>
              <a:rPr b="1" lang="sk-SK" sz="2400">
                <a:solidFill>
                  <a:srgbClr val="000000"/>
                </a:solidFill>
                <a:latin typeface="Calibri"/>
              </a:rPr>
              <a:t>bez osobitnej zmluvy </a:t>
            </a:r>
            <a:r>
              <a:rPr lang="sk-SK" sz="2400">
                <a:solidFill>
                  <a:srgbClr val="000000"/>
                </a:solidFill>
                <a:latin typeface="Calibri"/>
              </a:rPr>
              <a:t>- subsidiárna aplikácia ustanovení o mandátnej zmluve</a:t>
            </a:r>
            <a:endParaRPr/>
          </a:p>
          <a:p>
            <a:pPr lvl="4" algn="just">
              <a:lnSpc>
                <a:spcPct val="100000"/>
              </a:lnSpc>
              <a:buFont typeface="Wingdings" charset="2"/>
              <a:buChar char=""/>
            </a:pPr>
            <a:r>
              <a:rPr b="1" lang="sk-SK" sz="2400">
                <a:solidFill>
                  <a:srgbClr val="000000"/>
                </a:solidFill>
                <a:latin typeface="Calibri"/>
              </a:rPr>
              <a:t>zmluva o výkone funkcie s odkazom na ustanovenia o mandátnej zmluve</a:t>
            </a:r>
            <a:endParaRPr/>
          </a:p>
          <a:p>
            <a:pPr lvl="4" algn="just">
              <a:lnSpc>
                <a:spcPct val="100000"/>
              </a:lnSpc>
              <a:buFont typeface="Wingdings" charset="2"/>
              <a:buChar char=""/>
            </a:pPr>
            <a:r>
              <a:rPr b="1" lang="sk-SK" sz="2400">
                <a:solidFill>
                  <a:srgbClr val="000000"/>
                </a:solidFill>
                <a:latin typeface="Calibri"/>
              </a:rPr>
              <a:t>zmluva o výkone funkcie</a:t>
            </a:r>
            <a:r>
              <a:rPr lang="sk-SK" sz="2400">
                <a:solidFill>
                  <a:srgbClr val="000000"/>
                </a:solidFill>
                <a:latin typeface="Calibri"/>
              </a:rPr>
              <a:t> podľa § 66 ods. 3 ObchZ – tzv. inominátna zmluva 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44">
                                            <p:txEl>
                                              <p:pRg st="6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44">
                                            <p:txEl>
                                              <p:pRg st="6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4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44">
                                            <p:txEl>
                                              <p:pRg st="14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44">
                                            <p:txEl>
                                              <p:pRg st="144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12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44">
                                            <p:txEl>
                                              <p:pRg st="212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44">
                                            <p:txEl>
                                              <p:pRg st="212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1" lang="sk-SK" sz="3200">
                <a:solidFill>
                  <a:srgbClr val="c00000"/>
                </a:solidFill>
                <a:latin typeface="Calibri"/>
              </a:rPr>
              <a:t>Vzťah medzi spoločnosťou a </a:t>
            </a:r>
            <a:r>
              <a:rPr b="1" lang="sk-SK" sz="3200">
                <a:solidFill>
                  <a:srgbClr val="c00000"/>
                </a:solidFill>
                <a:latin typeface="Calibri"/>
              </a:rPr>
              <a:t>
</a:t>
            </a:r>
            <a:r>
              <a:rPr b="1" lang="sk-SK" sz="3200">
                <a:solidFill>
                  <a:srgbClr val="c00000"/>
                </a:solidFill>
                <a:latin typeface="Calibri"/>
              </a:rPr>
              <a:t>členom dozornej rady 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110000"/>
              </a:lnSpc>
              <a:buSzPct val="85000"/>
              <a:buFont typeface="Wingdings 2" charset="2"/>
              <a:buChar char=""/>
            </a:pPr>
            <a:r>
              <a:rPr b="1" i="1" lang="sk-SK" sz="2400">
                <a:solidFill>
                  <a:srgbClr val="494142"/>
                </a:solidFill>
                <a:latin typeface="Calibri"/>
              </a:rPr>
              <a:t>rozsudok VS v Prahe, sp. zn. 6 Cdo 108/1992 </a:t>
            </a:r>
            <a:r>
              <a:rPr i="1" lang="sk-SK" sz="2400">
                <a:solidFill>
                  <a:srgbClr val="494142"/>
                </a:solidFill>
                <a:latin typeface="Calibri"/>
              </a:rPr>
              <a:t>„Činnost statutárního orgánu (popřípadě jeho člena, jde-li o kolektivní orgán) obchodní společnosti </a:t>
            </a:r>
            <a:r>
              <a:rPr i="1" lang="sk-SK" sz="2400" u="sng">
                <a:solidFill>
                  <a:srgbClr val="494142"/>
                </a:solidFill>
                <a:latin typeface="Calibri"/>
              </a:rPr>
              <a:t>nevykonává fyzická osoba v pracovním poměru</a:t>
            </a:r>
            <a:r>
              <a:rPr i="1" lang="sk-SK" sz="2400">
                <a:solidFill>
                  <a:srgbClr val="494142"/>
                </a:solidFill>
                <a:latin typeface="Calibri"/>
              </a:rPr>
              <a:t>, a to ani v případě, že není společníkem.“ </a:t>
            </a:r>
            <a:endParaRPr/>
          </a:p>
          <a:p>
            <a:pPr algn="just">
              <a:lnSpc>
                <a:spcPct val="110000"/>
              </a:lnSpc>
            </a:pPr>
            <a:endParaRPr/>
          </a:p>
          <a:p>
            <a:pPr algn="just">
              <a:lnSpc>
                <a:spcPct val="110000"/>
              </a:lnSpc>
              <a:buSzPct val="85000"/>
              <a:buFont typeface="Wingdings 2" charset="2"/>
              <a:buChar char=""/>
            </a:pPr>
            <a:r>
              <a:rPr b="1" i="1" lang="sk-SK" sz="2400">
                <a:solidFill>
                  <a:srgbClr val="494142"/>
                </a:solidFill>
                <a:latin typeface="Calibri"/>
              </a:rPr>
              <a:t>rozsudok NS SR sp. zn. 5 Cdo 92/97</a:t>
            </a:r>
            <a:r>
              <a:rPr i="1" lang="sk-SK" sz="2400">
                <a:solidFill>
                  <a:srgbClr val="494142"/>
                </a:solidFill>
                <a:latin typeface="Calibri"/>
              </a:rPr>
              <a:t>: „Vykonávanie funkcie člena štatutárneho orgánu </a:t>
            </a:r>
            <a:r>
              <a:rPr i="1" lang="sk-SK" sz="2400" u="sng">
                <a:solidFill>
                  <a:srgbClr val="494142"/>
                </a:solidFill>
                <a:latin typeface="Calibri"/>
              </a:rPr>
              <a:t>nie je výkonom práce v pracovnom pomere</a:t>
            </a:r>
            <a:r>
              <a:rPr i="1" lang="sk-SK" sz="2400">
                <a:solidFill>
                  <a:srgbClr val="494142"/>
                </a:solidFill>
                <a:latin typeface="Calibri"/>
              </a:rPr>
              <a:t>; tento vzťah nemožno skončiť niektorým zo spôsobov uvedených v § 59 ods. 1 zákonníka práce.“</a:t>
            </a:r>
            <a:endParaRPr/>
          </a:p>
          <a:p>
            <a:pPr algn="just">
              <a:lnSpc>
                <a:spcPct val="11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46">
                                            <p:txEl>
                                              <p:pRg st="0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46">
                                            <p:txEl>
                                              <p:pRg st="0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146">
                                            <p:txEl>
                                              <p:pRg st="0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33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46">
                                            <p:txEl>
                                              <p:pRg st="233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46">
                                            <p:txEl>
                                              <p:pRg st="233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1" dur="500"/>
                                        <p:tgtEl>
                                          <p:spTgt spid="146">
                                            <p:txEl>
                                              <p:pRg st="233" end="4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1" lang="sk-SK" sz="3600">
                <a:solidFill>
                  <a:srgbClr val="c00000"/>
                </a:solidFill>
                <a:latin typeface="Calibri"/>
              </a:rPr>
              <a:t>Súbeh zmlúv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člen dozornej rady môže (ale nemusí) byť zároveň aj </a:t>
            </a:r>
            <a:r>
              <a:rPr b="1" lang="sk-SK" sz="2400">
                <a:solidFill>
                  <a:srgbClr val="000000"/>
                </a:solidFill>
                <a:latin typeface="Calibri"/>
              </a:rPr>
              <a:t>zamestnancom</a:t>
            </a:r>
            <a:r>
              <a:rPr lang="sk-SK" sz="2400">
                <a:solidFill>
                  <a:srgbClr val="000000"/>
                </a:solidFill>
                <a:latin typeface="Calibri"/>
              </a:rPr>
              <a:t> spoločnosti </a:t>
            </a:r>
            <a:endParaRPr/>
          </a:p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ak je zamestnancom spoločnosti, dochádza k tzv. </a:t>
            </a:r>
            <a:r>
              <a:rPr b="1" lang="sk-SK" sz="2400">
                <a:solidFill>
                  <a:srgbClr val="000000"/>
                </a:solidFill>
                <a:latin typeface="Calibri"/>
              </a:rPr>
              <a:t>súbehu </a:t>
            </a:r>
            <a:r>
              <a:rPr lang="sk-SK" sz="2400">
                <a:solidFill>
                  <a:srgbClr val="000000"/>
                </a:solidFill>
                <a:latin typeface="Calibri"/>
              </a:rPr>
              <a:t>pracovnoprávneho vzťahu a obchodnoprávneho vzťahu </a:t>
            </a:r>
            <a:endParaRPr/>
          </a:p>
        </p:txBody>
      </p:sp>
      <p:pic>
        <p:nvPicPr>
          <p:cNvPr id="149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3357000"/>
            <a:ext cx="3456000" cy="297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48">
                                            <p:txEl>
                                              <p:p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48">
                                            <p:txEl>
                                              <p:p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48">
                                            <p:txEl>
                                              <p:pRg st="7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48">
                                            <p:txEl>
                                              <p:pRg st="7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1" lang="sk-SK" sz="3600">
                <a:solidFill>
                  <a:srgbClr val="c00000"/>
                </a:solidFill>
                <a:latin typeface="Calibri"/>
              </a:rPr>
              <a:t>Súbeh zmlúv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914400" y="1700640"/>
            <a:ext cx="7772040" cy="43185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Možnosť súbehu výkonu funkcie člena orgánu a výkonu funkcie zamestnanca v pracovnom pomere – „</a:t>
            </a:r>
            <a:r>
              <a:rPr b="1" lang="sk-SK" sz="2400">
                <a:solidFill>
                  <a:srgbClr val="000000"/>
                </a:solidFill>
                <a:latin typeface="Calibri"/>
              </a:rPr>
              <a:t>zreteľná odlišnosť</a:t>
            </a:r>
            <a:r>
              <a:rPr lang="sk-SK" sz="2400">
                <a:solidFill>
                  <a:srgbClr val="000000"/>
                </a:solidFill>
                <a:latin typeface="Calibri"/>
              </a:rPr>
              <a:t>“ :</a:t>
            </a:r>
            <a:endParaRPr/>
          </a:p>
          <a:p>
            <a:pPr algn="just">
              <a:lnSpc>
                <a:spcPct val="100000"/>
              </a:lnSpc>
            </a:pPr>
            <a:r>
              <a:rPr b="1" i="1" lang="sk-SK" sz="2000">
                <a:solidFill>
                  <a:srgbClr val="494142"/>
                </a:solidFill>
                <a:latin typeface="Calibri"/>
              </a:rPr>
              <a:t>primeraná aplikácia rozhodnutia VS v Prahe, sp. zn. 6 Cdo 108/1992</a:t>
            </a:r>
            <a:r>
              <a:rPr i="1" lang="sk-SK" sz="2000">
                <a:solidFill>
                  <a:srgbClr val="494142"/>
                </a:solidFill>
                <a:latin typeface="Calibri"/>
              </a:rPr>
              <a:t>:   „Činnost statutárního orgánu (popřípadě jeho člena, jde-li o kolektivní orgán) obchodní společnosti </a:t>
            </a:r>
            <a:r>
              <a:rPr b="1" i="1" lang="sk-SK" sz="2000">
                <a:solidFill>
                  <a:srgbClr val="494142"/>
                </a:solidFill>
                <a:latin typeface="Calibri"/>
              </a:rPr>
              <a:t>nevykonává</a:t>
            </a:r>
            <a:r>
              <a:rPr i="1" lang="sk-SK" sz="2000">
                <a:solidFill>
                  <a:srgbClr val="494142"/>
                </a:solidFill>
                <a:latin typeface="Calibri"/>
              </a:rPr>
              <a:t> fyzická osoba v </a:t>
            </a:r>
            <a:r>
              <a:rPr b="1" i="1" lang="sk-SK" sz="2000">
                <a:solidFill>
                  <a:srgbClr val="494142"/>
                </a:solidFill>
                <a:latin typeface="Calibri"/>
              </a:rPr>
              <a:t>pracovním poměru</a:t>
            </a:r>
            <a:r>
              <a:rPr i="1" lang="sk-SK" sz="2000">
                <a:solidFill>
                  <a:srgbClr val="494142"/>
                </a:solidFill>
                <a:latin typeface="Calibri"/>
              </a:rPr>
              <a:t>, a to ani v případě, že není společníkem. Právní předpisy ani povaha společnosti s ručením omezeným </a:t>
            </a:r>
            <a:r>
              <a:rPr b="1" i="1" lang="sk-SK" sz="2000">
                <a:solidFill>
                  <a:srgbClr val="494142"/>
                </a:solidFill>
                <a:latin typeface="Calibri"/>
              </a:rPr>
              <a:t>nebrání tomu, aby jiné činnosti pro tuto obchodní společnost vykonávaly fyzické osoby na základě pracovněprávních vztahů, pokud náplní pracovního poměru </a:t>
            </a:r>
            <a:r>
              <a:rPr i="1" lang="sk-SK" sz="2000">
                <a:solidFill>
                  <a:srgbClr val="494142"/>
                </a:solidFill>
                <a:latin typeface="Calibri"/>
              </a:rPr>
              <a:t>(nebo jiného pracovněprávního vztahu) </a:t>
            </a:r>
            <a:r>
              <a:rPr b="1" i="1" lang="sk-SK" sz="2000" u="sng">
                <a:solidFill>
                  <a:srgbClr val="494142"/>
                </a:solidFill>
                <a:latin typeface="Calibri"/>
              </a:rPr>
              <a:t>není výkon činnosti statutárního orgánu</a:t>
            </a:r>
            <a:r>
              <a:rPr i="1" lang="sk-SK" sz="2000">
                <a:solidFill>
                  <a:srgbClr val="494142"/>
                </a:solidFill>
                <a:latin typeface="Calibri"/>
              </a:rPr>
              <a:t>.“</a:t>
            </a:r>
            <a:endParaRPr/>
          </a:p>
          <a:p>
            <a:pPr algn="just">
              <a:lnSpc>
                <a:spcPct val="100000"/>
              </a:lnSpc>
            </a:pPr>
            <a:r>
              <a:rPr lang="sk-SK" sz="1400">
                <a:solidFill>
                  <a:srgbClr val="000000"/>
                </a:solidFill>
                <a:latin typeface="Calibri"/>
              </a:rPr>
              <a:t>	</a:t>
            </a:r>
            <a:endParaRPr/>
          </a:p>
        </p:txBody>
      </p:sp>
    </p:spTree>
  </p:cSld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51">
                                            <p:txEl>
                                              <p:pRg st="0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51">
                                            <p:txEl>
                                              <p:pRg st="0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151">
                                            <p:txEl>
                                              <p:pRg st="0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16" end="6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51">
                                            <p:txEl>
                                              <p:pRg st="116" end="66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51">
                                            <p:txEl>
                                              <p:pRg st="116" end="66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9" dur="500"/>
                                        <p:tgtEl>
                                          <p:spTgt spid="151">
                                            <p:txEl>
                                              <p:pRg st="116" end="6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1" lang="sk-SK" sz="3600">
                <a:solidFill>
                  <a:srgbClr val="c00000"/>
                </a:solidFill>
                <a:latin typeface="Calibri"/>
              </a:rPr>
              <a:t>Zmluva o výkone funkcie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899640" y="162864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ObchZ neustanovuje obsahové náležitosti zmluvy o výkone funkcie – obvykle vychádza zo štruktúry z Mandátnej zmluvy (§ 566 a nasl. ObchZ)</a:t>
            </a:r>
            <a:endParaRPr/>
          </a:p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sk-SK" sz="2400">
                <a:solidFill>
                  <a:srgbClr val="000000"/>
                </a:solidFill>
                <a:latin typeface="Calibri"/>
              </a:rPr>
              <a:t>§ 566 ods. 2 ObchZ - právna domnienka vyvrátiteľnosti, že odplata bola dohodnutá - </a:t>
            </a:r>
            <a:r>
              <a:rPr b="1" lang="sk-SK" sz="2400">
                <a:solidFill>
                  <a:srgbClr val="000000"/>
                </a:solidFill>
                <a:latin typeface="Calibri"/>
              </a:rPr>
              <a:t>bezodplatnosť výkonu funkcie by mala byť výslovne dohodnutá v zmluve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92000" y="4149000"/>
            <a:ext cx="2700000" cy="217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53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53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37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53">
                                            <p:txEl>
                                              <p:pRg st="137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53">
                                            <p:txEl>
                                              <p:pRg st="137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1" lang="sk-SK" sz="4000">
                <a:solidFill>
                  <a:srgbClr val="c00000"/>
                </a:solidFill>
                <a:latin typeface="Calibri"/>
              </a:rPr>
              <a:t>Zmluva o výkone funkcie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b="1" i="1" lang="sk-SK" sz="2400">
                <a:solidFill>
                  <a:srgbClr val="494142"/>
                </a:solidFill>
                <a:latin typeface="Calibri"/>
              </a:rPr>
              <a:t>uznesenie NS ČR sp. zn. 29 Odo 994/2005</a:t>
            </a:r>
            <a:r>
              <a:rPr i="1" lang="sk-SK" sz="2400">
                <a:solidFill>
                  <a:srgbClr val="494142"/>
                </a:solidFill>
                <a:latin typeface="Calibri"/>
              </a:rPr>
              <a:t>: „Z ustanovenia § 66 ods. 2 v spojení s § 566 ods. 1 obch. zák. v znení účinnom do 31. 12. 2000 vyplýva, že ak nebola medzi spoločnosťou s ručením obmedzeným a jej konateľom uzavretá zmluva o výkone funkcie, má konateľ </a:t>
            </a:r>
            <a:r>
              <a:rPr i="1" lang="sk-SK" sz="2400" u="sng">
                <a:solidFill>
                  <a:srgbClr val="494142"/>
                </a:solidFill>
                <a:latin typeface="Calibri"/>
              </a:rPr>
              <a:t>právo na odmenu </a:t>
            </a:r>
            <a:r>
              <a:rPr i="1" lang="sk-SK" sz="2400">
                <a:solidFill>
                  <a:srgbClr val="494142"/>
                </a:solidFill>
                <a:latin typeface="Calibri"/>
              </a:rPr>
              <a:t>určenú podľa ustanovenia § 571 ods. 1 obch. zák. </a:t>
            </a:r>
            <a:endParaRPr/>
          </a:p>
        </p:txBody>
      </p:sp>
      <p:pic>
        <p:nvPicPr>
          <p:cNvPr id="157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59640" y="4509000"/>
            <a:ext cx="2347560" cy="188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56">
                                            <p:txEl>
                                              <p:pRg st="1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56">
                                            <p:txEl>
                                              <p:pRg st="1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156">
                                            <p:txEl>
                                              <p:pRg st="1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