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86333" autoAdjust="0"/>
  </p:normalViewPr>
  <p:slideViewPr>
    <p:cSldViewPr>
      <p:cViewPr varScale="1">
        <p:scale>
          <a:sx n="59" d="100"/>
          <a:sy n="59" d="100"/>
        </p:scale>
        <p:origin x="-10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AD3101-10F4-464A-9A01-54B11C5DF1EE}" type="datetimeFigureOut">
              <a:rPr lang="sk-SK" smtClean="0"/>
              <a:pPr/>
              <a:t>21. 10. 2015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AE6074-4C16-4788-8247-8D520A53F947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bdĺžnik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Zaoblený obdĺžnik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835DD-DF90-430F-8309-36744A7EFE6E}" type="datetimeFigureOut">
              <a:rPr lang="sk-SK" smtClean="0"/>
              <a:pPr/>
              <a:t>21. 10. 2015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3327740-63C7-49EC-AC8D-16E38D2A8F1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835DD-DF90-430F-8309-36744A7EFE6E}" type="datetimeFigureOut">
              <a:rPr lang="sk-SK" smtClean="0"/>
              <a:pPr/>
              <a:t>21. 10. 2015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7740-63C7-49EC-AC8D-16E38D2A8F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835DD-DF90-430F-8309-36744A7EFE6E}" type="datetimeFigureOut">
              <a:rPr lang="sk-SK" smtClean="0"/>
              <a:pPr/>
              <a:t>21. 10. 2015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7740-63C7-49EC-AC8D-16E38D2A8F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835DD-DF90-430F-8309-36744A7EFE6E}" type="datetimeFigureOut">
              <a:rPr lang="sk-SK" smtClean="0"/>
              <a:pPr/>
              <a:t>21. 10. 2015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7740-63C7-49EC-AC8D-16E38D2A8F1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ĺžnik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Zaoblený obdĺžnik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835DD-DF90-430F-8309-36744A7EFE6E}" type="datetimeFigureOut">
              <a:rPr lang="sk-SK" smtClean="0"/>
              <a:pPr/>
              <a:t>21. 10. 2015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Obdĺžnik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327740-63C7-49EC-AC8D-16E38D2A8F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835DD-DF90-430F-8309-36744A7EFE6E}" type="datetimeFigureOut">
              <a:rPr lang="sk-SK" smtClean="0"/>
              <a:pPr/>
              <a:t>21. 10. 2015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7740-63C7-49EC-AC8D-16E38D2A8F1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835DD-DF90-430F-8309-36744A7EFE6E}" type="datetimeFigureOut">
              <a:rPr lang="sk-SK" smtClean="0"/>
              <a:pPr/>
              <a:t>21. 10. 2015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7740-63C7-49EC-AC8D-16E38D2A8F1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835DD-DF90-430F-8309-36744A7EFE6E}" type="datetimeFigureOut">
              <a:rPr lang="sk-SK" smtClean="0"/>
              <a:pPr/>
              <a:t>21. 10. 2015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7740-63C7-49EC-AC8D-16E38D2A8F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835DD-DF90-430F-8309-36744A7EFE6E}" type="datetimeFigureOut">
              <a:rPr lang="sk-SK" smtClean="0"/>
              <a:pPr/>
              <a:t>21. 10. 2015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7740-63C7-49EC-AC8D-16E38D2A8F13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Zaoblený obdĺžnik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835DD-DF90-430F-8309-36744A7EFE6E}" type="datetimeFigureOut">
              <a:rPr lang="sk-SK" smtClean="0"/>
              <a:pPr/>
              <a:t>21. 10. 2015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327740-63C7-49EC-AC8D-16E38D2A8F1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835DD-DF90-430F-8309-36744A7EFE6E}" type="datetimeFigureOut">
              <a:rPr lang="sk-SK" smtClean="0"/>
              <a:pPr/>
              <a:t>21. 10. 2015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3327740-63C7-49EC-AC8D-16E38D2A8F13}" type="slidenum">
              <a:rPr lang="sk-SK" smtClean="0"/>
              <a:pPr/>
              <a:t>‹#›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ĺžnik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Zaoblený obdĺžnik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94835DD-DF90-430F-8309-36744A7EFE6E}" type="datetimeFigureOut">
              <a:rPr lang="sk-SK" smtClean="0"/>
              <a:pPr/>
              <a:t>21. 10. 2015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3327740-63C7-49EC-AC8D-16E38D2A8F13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martin.peter@mfsr.s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3200" smtClean="0">
                <a:latin typeface="Calibri" pitchFamily="34" charset="0"/>
              </a:rPr>
              <a:t>G20/OECD Corporate Governance Principles 2015</a:t>
            </a:r>
            <a:endParaRPr lang="sk-SK" sz="3200" dirty="0" smtClean="0">
              <a:latin typeface="Calibri" pitchFamily="34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3200" b="1" dirty="0" smtClean="0"/>
              <a:t>Corporate Governance Forum 2015</a:t>
            </a:r>
            <a:r>
              <a:rPr lang="sk-SK" sz="3200" dirty="0" smtClean="0"/>
              <a:t/>
            </a:r>
            <a:br>
              <a:rPr lang="sk-SK" sz="3200" dirty="0" smtClean="0"/>
            </a:br>
            <a:r>
              <a:rPr lang="cs-CZ" sz="3200" b="1" dirty="0" smtClean="0"/>
              <a:t>VÚB, a.s. Mlynské Nivy 1</a:t>
            </a:r>
            <a:br>
              <a:rPr lang="cs-CZ" sz="3200" b="1" dirty="0" smtClean="0"/>
            </a:br>
            <a:r>
              <a:rPr lang="cs-CZ" sz="3200" b="1" dirty="0" smtClean="0"/>
              <a:t>21. október 2015</a:t>
            </a:r>
            <a:endParaRPr lang="sk-SK" sz="3200" dirty="0">
              <a:latin typeface="Calibri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5949280"/>
            <a:ext cx="17716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Obdĺžnik 6"/>
          <p:cNvSpPr/>
          <p:nvPr/>
        </p:nvSpPr>
        <p:spPr>
          <a:xfrm>
            <a:off x="4283968" y="47971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None/>
            </a:pPr>
            <a:r>
              <a:rPr lang="sk-SK" dirty="0" smtClean="0"/>
              <a:t>Martin Peter</a:t>
            </a:r>
          </a:p>
          <a:p>
            <a:pPr algn="r">
              <a:buNone/>
            </a:pPr>
            <a:r>
              <a:rPr lang="sk-SK" dirty="0" smtClean="0"/>
              <a:t>Riaditeľ odboru bankovníctva</a:t>
            </a:r>
          </a:p>
          <a:p>
            <a:pPr algn="r">
              <a:buNone/>
            </a:pPr>
            <a:r>
              <a:rPr lang="sk-SK" dirty="0" smtClean="0"/>
              <a:t>Sekcia finančného trhu</a:t>
            </a:r>
          </a:p>
          <a:p>
            <a:pPr algn="r">
              <a:buNone/>
            </a:pPr>
            <a:r>
              <a:rPr lang="sk-SK" dirty="0" smtClean="0"/>
              <a:t>Ministerstvo financií Slovenskej republiky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772400" cy="580926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Calibri" pitchFamily="34" charset="0"/>
              </a:rPr>
              <a:t>G20/OECD </a:t>
            </a:r>
            <a:r>
              <a:rPr lang="sk-SK" sz="2800" dirty="0" err="1" smtClean="0">
                <a:latin typeface="Calibri" pitchFamily="34" charset="0"/>
              </a:rPr>
              <a:t>Corporate</a:t>
            </a:r>
            <a:r>
              <a:rPr lang="sk-SK" sz="2800" dirty="0" smtClean="0">
                <a:latin typeface="Calibri" pitchFamily="34" charset="0"/>
              </a:rPr>
              <a:t> </a:t>
            </a:r>
            <a:r>
              <a:rPr lang="sk-SK" sz="2800" dirty="0" err="1" smtClean="0">
                <a:latin typeface="Calibri" pitchFamily="34" charset="0"/>
              </a:rPr>
              <a:t>Governance</a:t>
            </a:r>
            <a:r>
              <a:rPr lang="sk-SK" sz="2800" dirty="0" smtClean="0">
                <a:latin typeface="Calibri" pitchFamily="34" charset="0"/>
              </a:rPr>
              <a:t> </a:t>
            </a:r>
            <a:r>
              <a:rPr lang="sk-SK" sz="2800" dirty="0" err="1" smtClean="0">
                <a:latin typeface="Calibri" pitchFamily="34" charset="0"/>
              </a:rPr>
              <a:t>Principles</a:t>
            </a:r>
            <a:r>
              <a:rPr lang="sk-SK" sz="2800" dirty="0" smtClean="0">
                <a:latin typeface="Calibri" pitchFamily="34" charset="0"/>
              </a:rPr>
              <a:t> 2015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820472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800" dirty="0" smtClean="0"/>
              <a:t>Čo ďalej?</a:t>
            </a:r>
          </a:p>
          <a:p>
            <a:pPr lvl="0"/>
            <a:endParaRPr lang="sk-SK" sz="2800" dirty="0" smtClean="0"/>
          </a:p>
          <a:p>
            <a:pPr lvl="0"/>
            <a:r>
              <a:rPr lang="sk-SK" sz="2800" dirty="0" smtClean="0"/>
              <a:t>Novelizácia </a:t>
            </a:r>
            <a:r>
              <a:rPr lang="sk-SK" sz="2800" dirty="0" smtClean="0"/>
              <a:t>Princípov správy a riadenia spoločností na Slovensku CECGA</a:t>
            </a:r>
          </a:p>
          <a:p>
            <a:pPr lvl="0"/>
            <a:r>
              <a:rPr lang="sk-SK" sz="2800" dirty="0" smtClean="0"/>
              <a:t>Novelizácia a zavedenie nových pravidiel do legislatívy Slovenskej </a:t>
            </a:r>
            <a:r>
              <a:rPr lang="sk-SK" sz="2800" dirty="0" smtClean="0"/>
              <a:t>republiky a Európskej Únie</a:t>
            </a:r>
            <a:endParaRPr lang="sk-SK" sz="2800" dirty="0" smtClean="0"/>
          </a:p>
          <a:p>
            <a:pPr lvl="0"/>
            <a:r>
              <a:rPr lang="sk-SK" sz="2800" dirty="0" smtClean="0"/>
              <a:t>Medzinárodná spolupráca a soft </a:t>
            </a:r>
            <a:r>
              <a:rPr lang="sk-SK" sz="2800" dirty="0" err="1" smtClean="0"/>
              <a:t>laws</a:t>
            </a:r>
            <a:r>
              <a:rPr lang="sk-SK" sz="2800" dirty="0" smtClean="0"/>
              <a:t> v oblasti </a:t>
            </a:r>
            <a:r>
              <a:rPr lang="sk-SK" sz="2800" dirty="0" err="1" smtClean="0"/>
              <a:t>Corporate</a:t>
            </a:r>
            <a:r>
              <a:rPr lang="sk-SK" sz="2800" dirty="0" smtClean="0"/>
              <a:t> </a:t>
            </a:r>
            <a:r>
              <a:rPr lang="sk-SK" sz="2800" dirty="0" err="1" smtClean="0"/>
              <a:t>Governance</a:t>
            </a:r>
            <a:endParaRPr lang="sk-SK" dirty="0"/>
          </a:p>
        </p:txBody>
      </p:sp>
      <p:pic>
        <p:nvPicPr>
          <p:cNvPr id="4" name="Obrázok 3" descr="cecga_pantone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44132"/>
            <a:ext cx="1792152" cy="625228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772400" cy="580926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Calibri" pitchFamily="34" charset="0"/>
              </a:rPr>
              <a:t>G20/OECD </a:t>
            </a:r>
            <a:r>
              <a:rPr lang="sk-SK" sz="2800" dirty="0" err="1" smtClean="0">
                <a:latin typeface="Calibri" pitchFamily="34" charset="0"/>
              </a:rPr>
              <a:t>Corporate</a:t>
            </a:r>
            <a:r>
              <a:rPr lang="sk-SK" sz="2800" dirty="0" smtClean="0">
                <a:latin typeface="Calibri" pitchFamily="34" charset="0"/>
              </a:rPr>
              <a:t> </a:t>
            </a:r>
            <a:r>
              <a:rPr lang="sk-SK" sz="2800" dirty="0" err="1" smtClean="0">
                <a:latin typeface="Calibri" pitchFamily="34" charset="0"/>
              </a:rPr>
              <a:t>Governance</a:t>
            </a:r>
            <a:r>
              <a:rPr lang="sk-SK" sz="2800" dirty="0" smtClean="0">
                <a:latin typeface="Calibri" pitchFamily="34" charset="0"/>
              </a:rPr>
              <a:t> </a:t>
            </a:r>
            <a:r>
              <a:rPr lang="sk-SK" sz="2800" dirty="0" err="1" smtClean="0">
                <a:latin typeface="Calibri" pitchFamily="34" charset="0"/>
              </a:rPr>
              <a:t>Principles</a:t>
            </a:r>
            <a:r>
              <a:rPr lang="sk-SK" sz="2800" dirty="0" smtClean="0">
                <a:latin typeface="Calibri" pitchFamily="34" charset="0"/>
              </a:rPr>
              <a:t> 2015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820472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800" dirty="0" smtClean="0"/>
              <a:t>Kontakt:</a:t>
            </a:r>
          </a:p>
          <a:p>
            <a:pPr lvl="0">
              <a:buNone/>
            </a:pPr>
            <a:r>
              <a:rPr lang="sk-SK" sz="2800" dirty="0" smtClean="0"/>
              <a:t>Martin Peter</a:t>
            </a:r>
          </a:p>
          <a:p>
            <a:pPr lvl="0">
              <a:buNone/>
            </a:pPr>
            <a:r>
              <a:rPr lang="sk-SK" sz="2800" dirty="0" smtClean="0"/>
              <a:t>Riaditeľ Odboru bankovníctva</a:t>
            </a:r>
          </a:p>
          <a:p>
            <a:pPr lvl="0">
              <a:buNone/>
            </a:pPr>
            <a:r>
              <a:rPr lang="sk-SK" sz="2800" dirty="0" smtClean="0"/>
              <a:t>Sekcia finančného trhu</a:t>
            </a:r>
          </a:p>
          <a:p>
            <a:pPr lvl="0">
              <a:buNone/>
            </a:pPr>
            <a:r>
              <a:rPr lang="sk-SK" sz="2800" dirty="0" smtClean="0"/>
              <a:t>Ministerstvo financií Slovenskej republiky</a:t>
            </a:r>
          </a:p>
          <a:p>
            <a:pPr lvl="0">
              <a:buNone/>
            </a:pPr>
            <a:r>
              <a:rPr lang="sk-SK" sz="2800" dirty="0" smtClean="0"/>
              <a:t>Tel: +421 905 117 783</a:t>
            </a:r>
          </a:p>
          <a:p>
            <a:pPr lvl="0">
              <a:buNone/>
            </a:pPr>
            <a:r>
              <a:rPr lang="sk-SK" sz="2800" dirty="0" smtClean="0"/>
              <a:t>E-mail: </a:t>
            </a:r>
            <a:r>
              <a:rPr lang="sk-SK" sz="2800" dirty="0" err="1" smtClean="0">
                <a:hlinkClick r:id="rId2"/>
              </a:rPr>
              <a:t>martin.peter@mfsr.sk</a:t>
            </a:r>
            <a:endParaRPr lang="sk-SK" sz="2800" dirty="0" smtClean="0"/>
          </a:p>
          <a:p>
            <a:pPr lvl="0">
              <a:buNone/>
            </a:pPr>
            <a:endParaRPr lang="sk-SK" dirty="0"/>
          </a:p>
        </p:txBody>
      </p:sp>
      <p:pic>
        <p:nvPicPr>
          <p:cNvPr id="4" name="Obrázok 3" descr="cecga_pantoneRE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6044132"/>
            <a:ext cx="1792152" cy="62522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772400" cy="580926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Calibri" pitchFamily="34" charset="0"/>
              </a:rPr>
              <a:t>G20/OECD </a:t>
            </a:r>
            <a:r>
              <a:rPr lang="sk-SK" sz="2800" dirty="0" err="1" smtClean="0">
                <a:latin typeface="Calibri" pitchFamily="34" charset="0"/>
              </a:rPr>
              <a:t>Corporate</a:t>
            </a:r>
            <a:r>
              <a:rPr lang="sk-SK" sz="2800" dirty="0" smtClean="0">
                <a:latin typeface="Calibri" pitchFamily="34" charset="0"/>
              </a:rPr>
              <a:t> </a:t>
            </a:r>
            <a:r>
              <a:rPr lang="sk-SK" sz="2800" dirty="0" err="1" smtClean="0">
                <a:latin typeface="Calibri" pitchFamily="34" charset="0"/>
              </a:rPr>
              <a:t>Governance</a:t>
            </a:r>
            <a:r>
              <a:rPr lang="sk-SK" sz="2800" dirty="0" smtClean="0">
                <a:latin typeface="Calibri" pitchFamily="34" charset="0"/>
              </a:rPr>
              <a:t> </a:t>
            </a:r>
            <a:r>
              <a:rPr lang="sk-SK" sz="2800" dirty="0" err="1" smtClean="0">
                <a:latin typeface="Calibri" pitchFamily="34" charset="0"/>
              </a:rPr>
              <a:t>Principles</a:t>
            </a:r>
            <a:r>
              <a:rPr lang="sk-SK" sz="2800" dirty="0" smtClean="0">
                <a:latin typeface="Calibri" pitchFamily="34" charset="0"/>
              </a:rPr>
              <a:t> 2015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611560" y="1447800"/>
            <a:ext cx="8075240" cy="4572000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OECD </a:t>
            </a:r>
            <a:r>
              <a:rPr lang="sk-SK" dirty="0" err="1" smtClean="0"/>
              <a:t>Corporate</a:t>
            </a:r>
            <a:r>
              <a:rPr lang="sk-SK" dirty="0" smtClean="0"/>
              <a:t> </a:t>
            </a:r>
            <a:r>
              <a:rPr lang="sk-SK" dirty="0" err="1" smtClean="0"/>
              <a:t>Governance</a:t>
            </a:r>
            <a:r>
              <a:rPr lang="sk-SK" dirty="0" smtClean="0"/>
              <a:t> </a:t>
            </a:r>
            <a:r>
              <a:rPr lang="sk-SK" dirty="0" err="1" smtClean="0"/>
              <a:t>Principles</a:t>
            </a:r>
            <a:r>
              <a:rPr lang="sk-SK" dirty="0" smtClean="0"/>
              <a:t> 1999 - 2004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G20/OECD </a:t>
            </a:r>
            <a:r>
              <a:rPr lang="sk-SK" dirty="0" err="1" smtClean="0"/>
              <a:t>Corporate</a:t>
            </a:r>
            <a:r>
              <a:rPr lang="sk-SK" dirty="0" smtClean="0"/>
              <a:t> </a:t>
            </a:r>
            <a:r>
              <a:rPr lang="sk-SK" dirty="0" err="1" smtClean="0"/>
              <a:t>Governance</a:t>
            </a:r>
            <a:r>
              <a:rPr lang="sk-SK" dirty="0" smtClean="0"/>
              <a:t> </a:t>
            </a:r>
            <a:r>
              <a:rPr lang="sk-SK" dirty="0" err="1" smtClean="0"/>
              <a:t>Principles</a:t>
            </a:r>
            <a:r>
              <a:rPr lang="sk-SK" dirty="0" smtClean="0"/>
              <a:t> 2015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Štruktúra a charakter princípov 2015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Hlavné zmeny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Čo ďalej?</a:t>
            </a:r>
          </a:p>
        </p:txBody>
      </p:sp>
      <p:pic>
        <p:nvPicPr>
          <p:cNvPr id="4" name="Obrázok 3" descr="cecga_pantone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44132"/>
            <a:ext cx="1792152" cy="62522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772400" cy="580926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Calibri" pitchFamily="34" charset="0"/>
              </a:rPr>
              <a:t>G20/OECD </a:t>
            </a:r>
            <a:r>
              <a:rPr lang="sk-SK" sz="2800" dirty="0" err="1" smtClean="0">
                <a:latin typeface="Calibri" pitchFamily="34" charset="0"/>
              </a:rPr>
              <a:t>Corporate</a:t>
            </a:r>
            <a:r>
              <a:rPr lang="sk-SK" sz="2800" dirty="0" smtClean="0">
                <a:latin typeface="Calibri" pitchFamily="34" charset="0"/>
              </a:rPr>
              <a:t> </a:t>
            </a:r>
            <a:r>
              <a:rPr lang="sk-SK" sz="2800" dirty="0" err="1" smtClean="0">
                <a:latin typeface="Calibri" pitchFamily="34" charset="0"/>
              </a:rPr>
              <a:t>Governance</a:t>
            </a:r>
            <a:r>
              <a:rPr lang="sk-SK" sz="2800" dirty="0" smtClean="0">
                <a:latin typeface="Calibri" pitchFamily="34" charset="0"/>
              </a:rPr>
              <a:t> </a:t>
            </a:r>
            <a:r>
              <a:rPr lang="sk-SK" sz="2800" dirty="0" err="1" smtClean="0">
                <a:latin typeface="Calibri" pitchFamily="34" charset="0"/>
              </a:rPr>
              <a:t>Principles</a:t>
            </a:r>
            <a:r>
              <a:rPr lang="sk-SK" sz="2800" dirty="0" smtClean="0">
                <a:latin typeface="Calibri" pitchFamily="34" charset="0"/>
              </a:rPr>
              <a:t> 2015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OECD </a:t>
            </a:r>
            <a:r>
              <a:rPr lang="sk-SK" dirty="0" err="1" smtClean="0"/>
              <a:t>Corporate</a:t>
            </a:r>
            <a:r>
              <a:rPr lang="sk-SK" dirty="0" smtClean="0"/>
              <a:t> </a:t>
            </a:r>
            <a:r>
              <a:rPr lang="sk-SK" dirty="0" err="1" smtClean="0"/>
              <a:t>Governance</a:t>
            </a:r>
            <a:r>
              <a:rPr lang="sk-SK" dirty="0" smtClean="0"/>
              <a:t> </a:t>
            </a:r>
            <a:r>
              <a:rPr lang="sk-SK" dirty="0" err="1" smtClean="0"/>
              <a:t>Principles</a:t>
            </a:r>
            <a:r>
              <a:rPr lang="sk-SK" dirty="0" smtClean="0"/>
              <a:t> 1999 </a:t>
            </a:r>
            <a:r>
              <a:rPr lang="sk-SK" dirty="0" smtClean="0"/>
              <a:t>– 2004</a:t>
            </a:r>
          </a:p>
          <a:p>
            <a:endParaRPr lang="sk-SK" dirty="0" smtClean="0"/>
          </a:p>
          <a:p>
            <a:r>
              <a:rPr lang="sk-SK" dirty="0" smtClean="0"/>
              <a:t>premietnuté </a:t>
            </a:r>
            <a:r>
              <a:rPr lang="sk-SK" dirty="0" smtClean="0"/>
              <a:t>do legislatívy členských štátov</a:t>
            </a:r>
          </a:p>
          <a:p>
            <a:r>
              <a:rPr lang="sk-SK" dirty="0" smtClean="0"/>
              <a:t>používané ako </a:t>
            </a:r>
            <a:r>
              <a:rPr lang="sk-SK" dirty="0" err="1" smtClean="0"/>
              <a:t>benchmark</a:t>
            </a:r>
            <a:r>
              <a:rPr lang="sk-SK" dirty="0" smtClean="0"/>
              <a:t> pre stanovovanie podmienok pre činnosť spoločností aj mimo OECD</a:t>
            </a:r>
          </a:p>
          <a:p>
            <a:r>
              <a:rPr lang="sk-SK" dirty="0" smtClean="0"/>
              <a:t>podklad pre národné a lokálne kódexy </a:t>
            </a:r>
            <a:r>
              <a:rPr lang="sk-SK" dirty="0" err="1" smtClean="0"/>
              <a:t>Corporate</a:t>
            </a:r>
            <a:r>
              <a:rPr lang="sk-SK" dirty="0" smtClean="0"/>
              <a:t> </a:t>
            </a:r>
            <a:r>
              <a:rPr lang="sk-SK" dirty="0" err="1" smtClean="0"/>
              <a:t>Governance</a:t>
            </a:r>
            <a:endParaRPr lang="sk-SK" dirty="0" smtClean="0"/>
          </a:p>
          <a:p>
            <a:r>
              <a:rPr lang="sk-SK" dirty="0" smtClean="0"/>
              <a:t>Kódex správy a riadenia spoločností na Slovensku CECGA 2008</a:t>
            </a:r>
          </a:p>
          <a:p>
            <a:endParaRPr lang="sk-SK" dirty="0"/>
          </a:p>
        </p:txBody>
      </p:sp>
      <p:pic>
        <p:nvPicPr>
          <p:cNvPr id="4" name="Obrázok 3" descr="cecga_pantone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44132"/>
            <a:ext cx="1792152" cy="62522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772400" cy="580926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Calibri" pitchFamily="34" charset="0"/>
              </a:rPr>
              <a:t>G20/OECD </a:t>
            </a:r>
            <a:r>
              <a:rPr lang="sk-SK" sz="2800" dirty="0" err="1" smtClean="0">
                <a:latin typeface="Calibri" pitchFamily="34" charset="0"/>
              </a:rPr>
              <a:t>Corporate</a:t>
            </a:r>
            <a:r>
              <a:rPr lang="sk-SK" sz="2800" dirty="0" smtClean="0">
                <a:latin typeface="Calibri" pitchFamily="34" charset="0"/>
              </a:rPr>
              <a:t> </a:t>
            </a:r>
            <a:r>
              <a:rPr lang="sk-SK" sz="2800" dirty="0" err="1" smtClean="0">
                <a:latin typeface="Calibri" pitchFamily="34" charset="0"/>
              </a:rPr>
              <a:t>Governance</a:t>
            </a:r>
            <a:r>
              <a:rPr lang="sk-SK" sz="2800" dirty="0" smtClean="0">
                <a:latin typeface="Calibri" pitchFamily="34" charset="0"/>
              </a:rPr>
              <a:t> </a:t>
            </a:r>
            <a:r>
              <a:rPr lang="sk-SK" sz="2800" dirty="0" err="1" smtClean="0">
                <a:latin typeface="Calibri" pitchFamily="34" charset="0"/>
              </a:rPr>
              <a:t>Principles</a:t>
            </a:r>
            <a:r>
              <a:rPr lang="sk-SK" sz="2800" dirty="0" smtClean="0">
                <a:latin typeface="Calibri" pitchFamily="34" charset="0"/>
              </a:rPr>
              <a:t> 2015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sk-SK" sz="2800" dirty="0" smtClean="0"/>
              <a:t>G20/OECD  </a:t>
            </a:r>
            <a:r>
              <a:rPr lang="sk-SK" sz="2800" dirty="0" err="1" smtClean="0"/>
              <a:t>Corporate</a:t>
            </a:r>
            <a:r>
              <a:rPr lang="sk-SK" sz="2800" dirty="0" smtClean="0"/>
              <a:t> </a:t>
            </a:r>
            <a:r>
              <a:rPr lang="sk-SK" sz="2800" dirty="0" err="1" smtClean="0"/>
              <a:t>Governance</a:t>
            </a:r>
            <a:r>
              <a:rPr lang="sk-SK" sz="2800" dirty="0" smtClean="0"/>
              <a:t> </a:t>
            </a:r>
            <a:r>
              <a:rPr lang="sk-SK" sz="2800" dirty="0" err="1" smtClean="0"/>
              <a:t>Principles</a:t>
            </a:r>
            <a:r>
              <a:rPr lang="sk-SK" sz="2800" dirty="0" smtClean="0"/>
              <a:t> 2015</a:t>
            </a:r>
          </a:p>
          <a:p>
            <a:pPr lvl="0"/>
            <a:endParaRPr lang="sk-SK" sz="2800" dirty="0" smtClean="0"/>
          </a:p>
          <a:p>
            <a:pPr lvl="0"/>
            <a:r>
              <a:rPr lang="sk-SK" sz="2800" dirty="0" smtClean="0"/>
              <a:t>podpora </a:t>
            </a:r>
            <a:r>
              <a:rPr lang="sk-SK" sz="2800" dirty="0" smtClean="0"/>
              <a:t>ekonomiky po globálnej </a:t>
            </a:r>
            <a:r>
              <a:rPr lang="sk-SK" sz="2800" dirty="0" smtClean="0"/>
              <a:t>kríze, </a:t>
            </a:r>
            <a:endParaRPr lang="sk-SK" sz="2800" dirty="0" smtClean="0"/>
          </a:p>
          <a:p>
            <a:pPr lvl="0"/>
            <a:r>
              <a:rPr lang="sk-SK" sz="2800" dirty="0" smtClean="0"/>
              <a:t>premietnutie zmien globálnej ekonomiky,</a:t>
            </a:r>
          </a:p>
          <a:p>
            <a:pPr lvl="0"/>
            <a:r>
              <a:rPr lang="sk-SK" sz="2800" dirty="0" smtClean="0"/>
              <a:t>záštita </a:t>
            </a:r>
            <a:r>
              <a:rPr lang="sk-SK" sz="2800" dirty="0" smtClean="0"/>
              <a:t>G20,</a:t>
            </a:r>
            <a:endParaRPr lang="sk-SK" sz="2800" dirty="0" smtClean="0"/>
          </a:p>
          <a:p>
            <a:pPr lvl="0"/>
            <a:r>
              <a:rPr lang="sk-SK" sz="2800" dirty="0" smtClean="0"/>
              <a:t>spolupráca s veľkým počtom nečlenských krajín prostredníctvom okrúhlych </a:t>
            </a:r>
            <a:r>
              <a:rPr lang="sk-SK" sz="2800" dirty="0" smtClean="0"/>
              <a:t>stolov,</a:t>
            </a:r>
            <a:endParaRPr lang="sk-SK" sz="2800" dirty="0" smtClean="0"/>
          </a:p>
          <a:p>
            <a:pPr lvl="0"/>
            <a:r>
              <a:rPr lang="sk-SK" sz="2800" dirty="0" smtClean="0"/>
              <a:t>spolupráca s medzinárodnými </a:t>
            </a:r>
            <a:r>
              <a:rPr lang="sk-SK" sz="2800" dirty="0" smtClean="0"/>
              <a:t>inštitúciami.</a:t>
            </a:r>
            <a:endParaRPr lang="sk-SK" sz="2800" dirty="0" smtClean="0"/>
          </a:p>
          <a:p>
            <a:pPr>
              <a:buNone/>
            </a:pPr>
            <a:endParaRPr lang="sk-SK" dirty="0"/>
          </a:p>
        </p:txBody>
      </p:sp>
      <p:pic>
        <p:nvPicPr>
          <p:cNvPr id="4" name="Obrázok 3" descr="cecga_pantone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44132"/>
            <a:ext cx="1792152" cy="62522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772400" cy="580926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Calibri" pitchFamily="34" charset="0"/>
              </a:rPr>
              <a:t>G20/OECD </a:t>
            </a:r>
            <a:r>
              <a:rPr lang="sk-SK" sz="2800" dirty="0" err="1" smtClean="0">
                <a:latin typeface="Calibri" pitchFamily="34" charset="0"/>
              </a:rPr>
              <a:t>Corporate</a:t>
            </a:r>
            <a:r>
              <a:rPr lang="sk-SK" sz="2800" dirty="0" smtClean="0">
                <a:latin typeface="Calibri" pitchFamily="34" charset="0"/>
              </a:rPr>
              <a:t> </a:t>
            </a:r>
            <a:r>
              <a:rPr lang="sk-SK" sz="2800" dirty="0" err="1" smtClean="0">
                <a:latin typeface="Calibri" pitchFamily="34" charset="0"/>
              </a:rPr>
              <a:t>Governance</a:t>
            </a:r>
            <a:r>
              <a:rPr lang="sk-SK" sz="2800" dirty="0" smtClean="0">
                <a:latin typeface="Calibri" pitchFamily="34" charset="0"/>
              </a:rPr>
              <a:t> </a:t>
            </a:r>
            <a:r>
              <a:rPr lang="sk-SK" sz="2800" dirty="0" err="1" smtClean="0">
                <a:latin typeface="Calibri" pitchFamily="34" charset="0"/>
              </a:rPr>
              <a:t>Principles</a:t>
            </a:r>
            <a:r>
              <a:rPr lang="sk-SK" sz="2800" dirty="0" smtClean="0">
                <a:latin typeface="Calibri" pitchFamily="34" charset="0"/>
              </a:rPr>
              <a:t> 2015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sk-SK" dirty="0" smtClean="0"/>
              <a:t>Štruktúra</a:t>
            </a:r>
          </a:p>
          <a:p>
            <a:pPr lvl="0">
              <a:buNone/>
            </a:pPr>
            <a:r>
              <a:rPr lang="sk-SK" dirty="0" smtClean="0"/>
              <a:t>1. Zabezpečenie efektívneho rámca správy a riadenia spoločností</a:t>
            </a:r>
          </a:p>
          <a:p>
            <a:pPr lvl="0">
              <a:buNone/>
            </a:pPr>
            <a:r>
              <a:rPr lang="sk-SK" dirty="0" smtClean="0"/>
              <a:t>2. Práva a spravodlivé zaobchádzanie s akcionármi   a kľúčové funkcie vlastníctva</a:t>
            </a:r>
          </a:p>
          <a:p>
            <a:pPr lvl="0">
              <a:buNone/>
            </a:pPr>
            <a:r>
              <a:rPr lang="sk-SK" dirty="0" smtClean="0"/>
              <a:t>3. Úloha záujmových skupín v správe a riadení spoločností </a:t>
            </a:r>
          </a:p>
          <a:p>
            <a:pPr lvl="0">
              <a:buNone/>
            </a:pPr>
            <a:r>
              <a:rPr lang="sk-SK" dirty="0" smtClean="0"/>
              <a:t>4. Inštitucionálny investori, burzy a iní sprostredkovatelia</a:t>
            </a:r>
          </a:p>
          <a:p>
            <a:pPr lvl="0">
              <a:buNone/>
            </a:pPr>
            <a:r>
              <a:rPr lang="sk-SK" dirty="0" smtClean="0"/>
              <a:t>5. Zverejňovanie informácií a transparentnosť</a:t>
            </a:r>
          </a:p>
          <a:p>
            <a:pPr lvl="0">
              <a:buNone/>
            </a:pPr>
            <a:r>
              <a:rPr lang="sk-SK" dirty="0" smtClean="0"/>
              <a:t>6. Zodpovednosť orgánov spoločnosti</a:t>
            </a:r>
            <a:endParaRPr lang="sk-SK" dirty="0"/>
          </a:p>
        </p:txBody>
      </p:sp>
      <p:pic>
        <p:nvPicPr>
          <p:cNvPr id="4" name="Obrázok 3" descr="cecga_pantone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44132"/>
            <a:ext cx="1792152" cy="62522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772400" cy="580926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Calibri" pitchFamily="34" charset="0"/>
              </a:rPr>
              <a:t>G20/OECD </a:t>
            </a:r>
            <a:r>
              <a:rPr lang="sk-SK" sz="2800" dirty="0" err="1" smtClean="0">
                <a:latin typeface="Calibri" pitchFamily="34" charset="0"/>
              </a:rPr>
              <a:t>Corporate</a:t>
            </a:r>
            <a:r>
              <a:rPr lang="sk-SK" sz="2800" dirty="0" smtClean="0">
                <a:latin typeface="Calibri" pitchFamily="34" charset="0"/>
              </a:rPr>
              <a:t> </a:t>
            </a:r>
            <a:r>
              <a:rPr lang="sk-SK" sz="2800" dirty="0" err="1" smtClean="0">
                <a:latin typeface="Calibri" pitchFamily="34" charset="0"/>
              </a:rPr>
              <a:t>Governance</a:t>
            </a:r>
            <a:r>
              <a:rPr lang="sk-SK" sz="2800" dirty="0" smtClean="0">
                <a:latin typeface="Calibri" pitchFamily="34" charset="0"/>
              </a:rPr>
              <a:t> </a:t>
            </a:r>
            <a:r>
              <a:rPr lang="sk-SK" sz="2800" dirty="0" err="1" smtClean="0">
                <a:latin typeface="Calibri" pitchFamily="34" charset="0"/>
              </a:rPr>
              <a:t>Principles</a:t>
            </a:r>
            <a:r>
              <a:rPr lang="sk-SK" sz="2800" dirty="0" smtClean="0">
                <a:latin typeface="Calibri" pitchFamily="34" charset="0"/>
              </a:rPr>
              <a:t> 2015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Základný charakter nových princípov:</a:t>
            </a:r>
          </a:p>
          <a:p>
            <a:pPr lvl="0"/>
            <a:endParaRPr lang="sk-SK" dirty="0" smtClean="0"/>
          </a:p>
          <a:p>
            <a:pPr lvl="0"/>
            <a:r>
              <a:rPr lang="sk-SK" dirty="0" smtClean="0"/>
              <a:t>charakter </a:t>
            </a:r>
            <a:r>
              <a:rPr lang="sk-SK" dirty="0" smtClean="0"/>
              <a:t>soft </a:t>
            </a:r>
            <a:r>
              <a:rPr lang="sk-SK" dirty="0" err="1" smtClean="0"/>
              <a:t>laws</a:t>
            </a:r>
            <a:r>
              <a:rPr lang="sk-SK" dirty="0" smtClean="0"/>
              <a:t> prihliadnutím na kodifikáciu v prípade potreby,</a:t>
            </a:r>
          </a:p>
          <a:p>
            <a:pPr lvl="0"/>
            <a:r>
              <a:rPr lang="sk-SK" dirty="0" smtClean="0"/>
              <a:t>princíp proporcionality,</a:t>
            </a:r>
          </a:p>
          <a:p>
            <a:pPr lvl="0"/>
            <a:r>
              <a:rPr lang="sk-SK" dirty="0" smtClean="0"/>
              <a:t>aplikácia aj na spoločnosti mimo regulovaných trhov,</a:t>
            </a:r>
          </a:p>
          <a:p>
            <a:pPr lvl="0"/>
            <a:r>
              <a:rPr lang="sk-SK" dirty="0" smtClean="0"/>
              <a:t>efektívne uplatňovanie princípov,</a:t>
            </a:r>
          </a:p>
          <a:p>
            <a:pPr lvl="0"/>
            <a:r>
              <a:rPr lang="sk-SK" dirty="0" smtClean="0"/>
              <a:t>prehodnotenie súčasného </a:t>
            </a:r>
            <a:r>
              <a:rPr lang="sk-SK" dirty="0" err="1" smtClean="0"/>
              <a:t>regulatórneho</a:t>
            </a:r>
            <a:r>
              <a:rPr lang="sk-SK" dirty="0" smtClean="0"/>
              <a:t> rámca.</a:t>
            </a:r>
            <a:endParaRPr lang="sk-SK" dirty="0"/>
          </a:p>
        </p:txBody>
      </p:sp>
      <p:pic>
        <p:nvPicPr>
          <p:cNvPr id="4" name="Obrázok 3" descr="cecga_pantone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44132"/>
            <a:ext cx="1792152" cy="62522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772400" cy="580926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Calibri" pitchFamily="34" charset="0"/>
              </a:rPr>
              <a:t>G20/OECD </a:t>
            </a:r>
            <a:r>
              <a:rPr lang="sk-SK" sz="2800" dirty="0" err="1" smtClean="0">
                <a:latin typeface="Calibri" pitchFamily="34" charset="0"/>
              </a:rPr>
              <a:t>Corporate</a:t>
            </a:r>
            <a:r>
              <a:rPr lang="sk-SK" sz="2800" dirty="0" smtClean="0">
                <a:latin typeface="Calibri" pitchFamily="34" charset="0"/>
              </a:rPr>
              <a:t> </a:t>
            </a:r>
            <a:r>
              <a:rPr lang="sk-SK" sz="2800" dirty="0" err="1" smtClean="0">
                <a:latin typeface="Calibri" pitchFamily="34" charset="0"/>
              </a:rPr>
              <a:t>Governance</a:t>
            </a:r>
            <a:r>
              <a:rPr lang="sk-SK" sz="2800" dirty="0" smtClean="0">
                <a:latin typeface="Calibri" pitchFamily="34" charset="0"/>
              </a:rPr>
              <a:t> </a:t>
            </a:r>
            <a:r>
              <a:rPr lang="sk-SK" sz="2800" dirty="0" err="1" smtClean="0">
                <a:latin typeface="Calibri" pitchFamily="34" charset="0"/>
              </a:rPr>
              <a:t>Principles</a:t>
            </a:r>
            <a:r>
              <a:rPr lang="sk-SK" sz="2800" dirty="0" smtClean="0">
                <a:latin typeface="Calibri" pitchFamily="34" charset="0"/>
              </a:rPr>
              <a:t> 2015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363272" cy="4572000"/>
          </a:xfrm>
        </p:spPr>
        <p:txBody>
          <a:bodyPr/>
          <a:lstStyle/>
          <a:p>
            <a:pPr>
              <a:buNone/>
            </a:pPr>
            <a:r>
              <a:rPr lang="sk-SK" dirty="0" smtClean="0"/>
              <a:t>Špecifické zmeny s dopadom na činnosť spoločností:</a:t>
            </a:r>
          </a:p>
          <a:p>
            <a:pPr lvl="0">
              <a:spcBef>
                <a:spcPts val="1200"/>
              </a:spcBef>
            </a:pPr>
            <a:r>
              <a:rPr lang="sk-SK" dirty="0" smtClean="0"/>
              <a:t>vynútiteľnosť a </a:t>
            </a:r>
            <a:r>
              <a:rPr lang="sk-SK" dirty="0" err="1" smtClean="0"/>
              <a:t>sankcionovateľnosť</a:t>
            </a:r>
            <a:r>
              <a:rPr lang="sk-SK" dirty="0" smtClean="0"/>
              <a:t> nedodržiavania,</a:t>
            </a:r>
          </a:p>
          <a:p>
            <a:pPr lvl="0">
              <a:spcBef>
                <a:spcPts val="1200"/>
              </a:spcBef>
            </a:pPr>
            <a:r>
              <a:rPr lang="sk-SK" dirty="0" smtClean="0"/>
              <a:t>ľudské práva, ochrana prostredia a sociálny rozmer činnosti spoločností,</a:t>
            </a:r>
          </a:p>
          <a:p>
            <a:pPr lvl="0">
              <a:spcBef>
                <a:spcPts val="1200"/>
              </a:spcBef>
            </a:pPr>
            <a:r>
              <a:rPr lang="sk-SK" dirty="0" smtClean="0"/>
              <a:t>nezávislosť orgánov dohľadu,</a:t>
            </a:r>
          </a:p>
          <a:p>
            <a:pPr>
              <a:spcBef>
                <a:spcPts val="1200"/>
              </a:spcBef>
            </a:pPr>
            <a:r>
              <a:rPr lang="sk-SK" dirty="0" smtClean="0"/>
              <a:t>schvaľovanie odmeňovania členov predstavenstva,</a:t>
            </a:r>
          </a:p>
          <a:p>
            <a:pPr>
              <a:spcBef>
                <a:spcPts val="1200"/>
              </a:spcBef>
            </a:pPr>
            <a:r>
              <a:rPr lang="sk-SK" dirty="0" smtClean="0"/>
              <a:t>využívanie zástupcom pri </a:t>
            </a:r>
            <a:r>
              <a:rPr lang="sk-SK" dirty="0" smtClean="0"/>
              <a:t>hlasovaní.</a:t>
            </a:r>
            <a:endParaRPr lang="sk-SK" dirty="0" smtClean="0"/>
          </a:p>
          <a:p>
            <a:pPr lvl="0">
              <a:spcBef>
                <a:spcPts val="1200"/>
              </a:spcBef>
            </a:pPr>
            <a:endParaRPr lang="sk-SK" dirty="0" smtClean="0"/>
          </a:p>
          <a:p>
            <a:endParaRPr lang="sk-SK" dirty="0"/>
          </a:p>
        </p:txBody>
      </p:sp>
      <p:pic>
        <p:nvPicPr>
          <p:cNvPr id="4" name="Obrázok 3" descr="cecga_pantone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44132"/>
            <a:ext cx="1792152" cy="62522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772400" cy="580926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Calibri" pitchFamily="34" charset="0"/>
              </a:rPr>
              <a:t>G20/OECD </a:t>
            </a:r>
            <a:r>
              <a:rPr lang="sk-SK" sz="2800" dirty="0" err="1" smtClean="0">
                <a:latin typeface="Calibri" pitchFamily="34" charset="0"/>
              </a:rPr>
              <a:t>Corporate</a:t>
            </a:r>
            <a:r>
              <a:rPr lang="sk-SK" sz="2800" dirty="0" smtClean="0">
                <a:latin typeface="Calibri" pitchFamily="34" charset="0"/>
              </a:rPr>
              <a:t> </a:t>
            </a:r>
            <a:r>
              <a:rPr lang="sk-SK" sz="2800" dirty="0" err="1" smtClean="0">
                <a:latin typeface="Calibri" pitchFamily="34" charset="0"/>
              </a:rPr>
              <a:t>Governance</a:t>
            </a:r>
            <a:r>
              <a:rPr lang="sk-SK" sz="2800" dirty="0" smtClean="0">
                <a:latin typeface="Calibri" pitchFamily="34" charset="0"/>
              </a:rPr>
              <a:t> </a:t>
            </a:r>
            <a:r>
              <a:rPr lang="sk-SK" sz="2800" dirty="0" err="1" smtClean="0">
                <a:latin typeface="Calibri" pitchFamily="34" charset="0"/>
              </a:rPr>
              <a:t>Principles</a:t>
            </a:r>
            <a:r>
              <a:rPr lang="sk-SK" sz="2800" dirty="0" smtClean="0">
                <a:latin typeface="Calibri" pitchFamily="34" charset="0"/>
              </a:rPr>
              <a:t> 2015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820472" cy="4572000"/>
          </a:xfrm>
        </p:spPr>
        <p:txBody>
          <a:bodyPr/>
          <a:lstStyle/>
          <a:p>
            <a:pPr>
              <a:buNone/>
            </a:pPr>
            <a:r>
              <a:rPr lang="sk-SK" sz="2800" dirty="0" smtClean="0"/>
              <a:t>Špecifické zmeny s dopadom na činnosť spoločností</a:t>
            </a:r>
          </a:p>
          <a:p>
            <a:pPr lvl="0"/>
            <a:r>
              <a:rPr lang="sk-SK" sz="2800" dirty="0" smtClean="0"/>
              <a:t>Elektronizácia</a:t>
            </a:r>
            <a:endParaRPr lang="sk-SK" sz="2400" dirty="0" smtClean="0"/>
          </a:p>
          <a:p>
            <a:pPr lvl="1"/>
            <a:r>
              <a:rPr lang="sk-SK" sz="2800" dirty="0" smtClean="0"/>
              <a:t>elektronizácia </a:t>
            </a:r>
            <a:r>
              <a:rPr lang="sk-SK" sz="2800" dirty="0" smtClean="0"/>
              <a:t>činnosti spoločnosti,</a:t>
            </a:r>
          </a:p>
          <a:p>
            <a:pPr lvl="1"/>
            <a:r>
              <a:rPr lang="sk-SK" sz="2800" dirty="0" smtClean="0"/>
              <a:t>transparentnosť voči akcionárom a iným stranám,</a:t>
            </a:r>
          </a:p>
          <a:p>
            <a:pPr lvl="1"/>
            <a:r>
              <a:rPr lang="sk-SK" sz="2800" dirty="0" smtClean="0"/>
              <a:t>účasť na valnom zhromaždení,</a:t>
            </a:r>
          </a:p>
          <a:p>
            <a:pPr lvl="1"/>
            <a:endParaRPr lang="sk-SK" sz="2000" dirty="0" smtClean="0"/>
          </a:p>
          <a:p>
            <a:r>
              <a:rPr lang="sk-SK" dirty="0" smtClean="0"/>
              <a:t>inštitucionálny investori, burzy a iní sprostredkovatelia</a:t>
            </a:r>
            <a:endParaRPr lang="sk-SK" dirty="0"/>
          </a:p>
        </p:txBody>
      </p:sp>
      <p:pic>
        <p:nvPicPr>
          <p:cNvPr id="4" name="Obrázok 3" descr="cecga_pantone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44132"/>
            <a:ext cx="1792152" cy="62522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7772400" cy="580926"/>
          </a:xfrm>
        </p:spPr>
        <p:txBody>
          <a:bodyPr>
            <a:normAutofit/>
          </a:bodyPr>
          <a:lstStyle/>
          <a:p>
            <a:r>
              <a:rPr lang="sk-SK" sz="2800" dirty="0" smtClean="0">
                <a:latin typeface="Calibri" pitchFamily="34" charset="0"/>
              </a:rPr>
              <a:t>G20/OECD </a:t>
            </a:r>
            <a:r>
              <a:rPr lang="sk-SK" sz="2800" dirty="0" err="1" smtClean="0">
                <a:latin typeface="Calibri" pitchFamily="34" charset="0"/>
              </a:rPr>
              <a:t>Corporate</a:t>
            </a:r>
            <a:r>
              <a:rPr lang="sk-SK" sz="2800" dirty="0" smtClean="0">
                <a:latin typeface="Calibri" pitchFamily="34" charset="0"/>
              </a:rPr>
              <a:t> </a:t>
            </a:r>
            <a:r>
              <a:rPr lang="sk-SK" sz="2800" dirty="0" err="1" smtClean="0">
                <a:latin typeface="Calibri" pitchFamily="34" charset="0"/>
              </a:rPr>
              <a:t>Governance</a:t>
            </a:r>
            <a:r>
              <a:rPr lang="sk-SK" sz="2800" dirty="0" smtClean="0">
                <a:latin typeface="Calibri" pitchFamily="34" charset="0"/>
              </a:rPr>
              <a:t> </a:t>
            </a:r>
            <a:r>
              <a:rPr lang="sk-SK" sz="2800" dirty="0" err="1" smtClean="0">
                <a:latin typeface="Calibri" pitchFamily="34" charset="0"/>
              </a:rPr>
              <a:t>Principles</a:t>
            </a:r>
            <a:r>
              <a:rPr lang="sk-SK" sz="2800" dirty="0" smtClean="0">
                <a:latin typeface="Calibri" pitchFamily="34" charset="0"/>
              </a:rPr>
              <a:t> 2015</a:t>
            </a:r>
            <a:endParaRPr lang="sk-SK" sz="2800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820472" cy="4572000"/>
          </a:xfrm>
        </p:spPr>
        <p:txBody>
          <a:bodyPr/>
          <a:lstStyle/>
          <a:p>
            <a:pPr>
              <a:buNone/>
            </a:pPr>
            <a:r>
              <a:rPr lang="sk-SK" sz="2800" dirty="0" smtClean="0"/>
              <a:t>Špecifické zmeny s dopadom na činnosť spoločností</a:t>
            </a:r>
          </a:p>
          <a:p>
            <a:pPr lvl="0"/>
            <a:r>
              <a:rPr lang="sk-SK" sz="2800" dirty="0" smtClean="0"/>
              <a:t>transakcie so spriaznenými stranami,</a:t>
            </a:r>
            <a:endParaRPr lang="sk-SK" sz="2400" dirty="0" smtClean="0"/>
          </a:p>
          <a:p>
            <a:pPr lvl="1"/>
            <a:r>
              <a:rPr lang="sk-SK" dirty="0" smtClean="0"/>
              <a:t> požiadavka regulácie a dohľadu,</a:t>
            </a:r>
            <a:endParaRPr lang="sk-SK" sz="2000" dirty="0" smtClean="0"/>
          </a:p>
          <a:p>
            <a:pPr lvl="1"/>
            <a:r>
              <a:rPr lang="sk-SK" dirty="0" smtClean="0"/>
              <a:t> schvaľovanie predstavenstvom a/alebo dozornou radou,</a:t>
            </a:r>
            <a:endParaRPr lang="sk-SK" sz="2000" dirty="0" smtClean="0"/>
          </a:p>
          <a:p>
            <a:pPr lvl="1"/>
            <a:r>
              <a:rPr lang="sk-SK" dirty="0" smtClean="0"/>
              <a:t> transparentnosť členov orgánom spoločností.</a:t>
            </a:r>
            <a:endParaRPr lang="sk-SK" sz="2000" dirty="0" smtClean="0"/>
          </a:p>
          <a:p>
            <a:pPr lvl="0"/>
            <a:r>
              <a:rPr lang="sk-SK" dirty="0" smtClean="0"/>
              <a:t>transparentnosť,</a:t>
            </a:r>
          </a:p>
          <a:p>
            <a:r>
              <a:rPr lang="sk-SK" dirty="0" smtClean="0"/>
              <a:t>konečný užívatelia výhod,</a:t>
            </a:r>
          </a:p>
          <a:p>
            <a:r>
              <a:rPr lang="sk-SK" dirty="0" smtClean="0"/>
              <a:t>hodnotenie činnosti členov predstavenstva a dozornej rady.</a:t>
            </a:r>
            <a:endParaRPr lang="sk-SK" dirty="0"/>
          </a:p>
        </p:txBody>
      </p:sp>
      <p:pic>
        <p:nvPicPr>
          <p:cNvPr id="4" name="Obrázok 3" descr="cecga_pantoneR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92280" y="6044132"/>
            <a:ext cx="1792152" cy="625228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jetok">
  <a:themeElements>
    <a:clrScheme name="Majetok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ajetok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ajetok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218</TotalTime>
  <Words>243</Words>
  <Application>Microsoft Office PowerPoint</Application>
  <PresentationFormat>Prezentácia na obrazovke (4:3)</PresentationFormat>
  <Paragraphs>85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Majetok</vt:lpstr>
      <vt:lpstr>Corporate Governance Forum 2015 VÚB, a.s. Mlynské Nivy 1 21. október 2015</vt:lpstr>
      <vt:lpstr>G20/OECD Corporate Governance Principles 2015</vt:lpstr>
      <vt:lpstr>G20/OECD Corporate Governance Principles 2015</vt:lpstr>
      <vt:lpstr>G20/OECD Corporate Governance Principles 2015</vt:lpstr>
      <vt:lpstr>G20/OECD Corporate Governance Principles 2015</vt:lpstr>
      <vt:lpstr>G20/OECD Corporate Governance Principles 2015</vt:lpstr>
      <vt:lpstr>G20/OECD Corporate Governance Principles 2015</vt:lpstr>
      <vt:lpstr>G20/OECD Corporate Governance Principles 2015</vt:lpstr>
      <vt:lpstr>G20/OECD Corporate Governance Principles 2015</vt:lpstr>
      <vt:lpstr>G20/OECD Corporate Governance Principles 2015</vt:lpstr>
      <vt:lpstr>G20/OECD Corporate Governance Principles 2015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Gondova</dc:creator>
  <cp:lastModifiedBy>Martin Peter</cp:lastModifiedBy>
  <cp:revision>24</cp:revision>
  <dcterms:created xsi:type="dcterms:W3CDTF">2013-06-21T07:24:52Z</dcterms:created>
  <dcterms:modified xsi:type="dcterms:W3CDTF">2015-10-21T10:33:43Z</dcterms:modified>
</cp:coreProperties>
</file>